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3"/>
  </p:notesMasterIdLst>
  <p:sldIdLst>
    <p:sldId id="256" r:id="rId2"/>
    <p:sldId id="312" r:id="rId3"/>
    <p:sldId id="343" r:id="rId4"/>
    <p:sldId id="292" r:id="rId5"/>
    <p:sldId id="293" r:id="rId6"/>
    <p:sldId id="276" r:id="rId7"/>
    <p:sldId id="277" r:id="rId8"/>
    <p:sldId id="283" r:id="rId9"/>
    <p:sldId id="278" r:id="rId10"/>
    <p:sldId id="280" r:id="rId11"/>
    <p:sldId id="288" r:id="rId12"/>
    <p:sldId id="279" r:id="rId13"/>
    <p:sldId id="289" r:id="rId14"/>
    <p:sldId id="290" r:id="rId15"/>
    <p:sldId id="346" r:id="rId16"/>
    <p:sldId id="267" r:id="rId17"/>
    <p:sldId id="273" r:id="rId18"/>
    <p:sldId id="295" r:id="rId19"/>
    <p:sldId id="300" r:id="rId20"/>
    <p:sldId id="264" r:id="rId21"/>
    <p:sldId id="344" r:id="rId22"/>
    <p:sldId id="297" r:id="rId23"/>
    <p:sldId id="345" r:id="rId24"/>
    <p:sldId id="302" r:id="rId25"/>
    <p:sldId id="303" r:id="rId26"/>
    <p:sldId id="304" r:id="rId27"/>
    <p:sldId id="305" r:id="rId28"/>
    <p:sldId id="306" r:id="rId29"/>
    <p:sldId id="309" r:id="rId30"/>
    <p:sldId id="310" r:id="rId31"/>
    <p:sldId id="313"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aff"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69" d="100"/>
          <a:sy n="69" d="100"/>
        </p:scale>
        <p:origin x="1184"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5BE293-F2E0-4B1E-90C2-6711D1683E96}" type="datetimeFigureOut">
              <a:rPr lang="en-GB" smtClean="0"/>
              <a:t>26/03/2020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8841A5-3EA8-4556-8DB0-F65C5D5EC7A5}" type="slidenum">
              <a:rPr lang="en-GB" smtClean="0"/>
              <a:t>‹#›</a:t>
            </a:fld>
            <a:endParaRPr lang="en-GB"/>
          </a:p>
        </p:txBody>
      </p:sp>
    </p:spTree>
    <p:extLst>
      <p:ext uri="{BB962C8B-B14F-4D97-AF65-F5344CB8AC3E}">
        <p14:creationId xmlns:p14="http://schemas.microsoft.com/office/powerpoint/2010/main" val="2633240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388257BC-3C5E-4F3A-8221-949397B8307D}" type="datetimeFigureOut">
              <a:rPr lang="en-GB" smtClean="0"/>
              <a:t>26/03/2020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88792767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8257BC-3C5E-4F3A-8221-949397B8307D}"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3366893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8257BC-3C5E-4F3A-8221-949397B8307D}"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1347349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1C83C39-9DA0-458D-9E22-7BD5F2BEE61A}" type="slidenum">
              <a:rPr lang="en-GB"/>
              <a:pPr>
                <a:defRPr/>
              </a:pPr>
              <a:t>‹#›</a:t>
            </a:fld>
            <a:endParaRPr lang="en-GB"/>
          </a:p>
        </p:txBody>
      </p:sp>
    </p:spTree>
    <p:extLst>
      <p:ext uri="{BB962C8B-B14F-4D97-AF65-F5344CB8AC3E}">
        <p14:creationId xmlns:p14="http://schemas.microsoft.com/office/powerpoint/2010/main" val="851738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8257BC-3C5E-4F3A-8221-949397B8307D}" type="datetimeFigureOut">
              <a:rPr lang="en-GB" smtClean="0"/>
              <a:t>26/03/2020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1774288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388257BC-3C5E-4F3A-8221-949397B8307D}" type="datetimeFigureOut">
              <a:rPr lang="en-GB" smtClean="0"/>
              <a:t>26/03/2020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139687775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88257BC-3C5E-4F3A-8221-949397B8307D}" type="datetimeFigureOut">
              <a:rPr lang="en-GB" smtClean="0"/>
              <a:t>26/03/2020</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268487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388257BC-3C5E-4F3A-8221-949397B8307D}" type="datetimeFigureOut">
              <a:rPr lang="en-GB" smtClean="0"/>
              <a:t>26/03/2020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C570DF-14D8-4841-9B96-B36060051464}" type="slidenum">
              <a:rPr lang="en-GB" smtClean="0"/>
              <a:t>‹#›</a:t>
            </a:fld>
            <a:endParaRPr lang="en-GB"/>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0676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8257BC-3C5E-4F3A-8221-949397B8307D}" type="datetimeFigureOut">
              <a:rPr lang="en-GB" smtClean="0"/>
              <a:t>26/03/2020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3584379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8257BC-3C5E-4F3A-8221-949397B8307D}" type="datetimeFigureOut">
              <a:rPr lang="en-GB" smtClean="0"/>
              <a:t>26/03/2020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2848418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388257BC-3C5E-4F3A-8221-949397B8307D}" type="datetimeFigureOut">
              <a:rPr lang="en-GB" smtClean="0"/>
              <a:t>26/03/2020</a:t>
            </a:fld>
            <a:endParaRPr lang="en-GB"/>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GB"/>
          </a:p>
        </p:txBody>
      </p:sp>
      <p:sp>
        <p:nvSpPr>
          <p:cNvPr id="11" name="Slide Number Placeholder 10"/>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2326125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88257BC-3C5E-4F3A-8221-949397B8307D}" type="datetimeFigureOut">
              <a:rPr lang="en-GB" smtClean="0"/>
              <a:t>26/03/2020</a:t>
            </a:fld>
            <a:endParaRPr lang="en-GB"/>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GB"/>
          </a:p>
        </p:txBody>
      </p:sp>
      <p:sp>
        <p:nvSpPr>
          <p:cNvPr id="10" name="Slide Number Placeholder 9"/>
          <p:cNvSpPr>
            <a:spLocks noGrp="1"/>
          </p:cNvSpPr>
          <p:nvPr>
            <p:ph type="sldNum" sz="quarter" idx="12"/>
          </p:nvPr>
        </p:nvSpPr>
        <p:spPr/>
        <p:txBody>
          <a:bodyPr/>
          <a:lstStyle/>
          <a:p>
            <a:fld id="{21C570DF-14D8-4841-9B96-B36060051464}" type="slidenum">
              <a:rPr lang="en-GB" smtClean="0"/>
              <a:t>‹#›</a:t>
            </a:fld>
            <a:endParaRPr lang="en-GB"/>
          </a:p>
        </p:txBody>
      </p:sp>
    </p:spTree>
    <p:extLst>
      <p:ext uri="{BB962C8B-B14F-4D97-AF65-F5344CB8AC3E}">
        <p14:creationId xmlns:p14="http://schemas.microsoft.com/office/powerpoint/2010/main" val="2989207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388257BC-3C5E-4F3A-8221-949397B8307D}" type="datetimeFigureOut">
              <a:rPr lang="en-GB" smtClean="0"/>
              <a:t>26/03/2020</a:t>
            </a:fld>
            <a:endParaRPr lang="en-GB"/>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GB"/>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21C570DF-14D8-4841-9B96-B36060051464}" type="slidenum">
              <a:rPr lang="en-GB" smtClean="0"/>
              <a:t>‹#›</a:t>
            </a:fld>
            <a:endParaRPr lang="en-GB"/>
          </a:p>
        </p:txBody>
      </p:sp>
    </p:spTree>
    <p:extLst>
      <p:ext uri="{BB962C8B-B14F-4D97-AF65-F5344CB8AC3E}">
        <p14:creationId xmlns:p14="http://schemas.microsoft.com/office/powerpoint/2010/main" val="393339532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pinknews.co.uk/2015/11/09/pastor-parents-should-drown-kids-instead-of-letting-them-read-harry-potter/?utm_source=PNFB&amp;utm_medium=socialFB&amp;utm_campaign=PNFacebook"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reddit.com/r/changemyview/comments/1hafxx/i_believe_that_the_harry_potter_series_is_lazy/" TargetMode="External"/><Relationship Id="rId2" Type="http://schemas.openxmlformats.org/officeDocument/2006/relationships/hyperlink" Target="https://www.theguardian.com/books/booksblog/2007/jul/17/harrypottersbigconisthep"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43608" y="4769478"/>
            <a:ext cx="6939520" cy="1645920"/>
          </a:xfrm>
        </p:spPr>
        <p:txBody>
          <a:bodyPr>
            <a:noAutofit/>
          </a:bodyPr>
          <a:lstStyle/>
          <a:p>
            <a:pPr>
              <a:defRPr/>
            </a:pPr>
            <a:r>
              <a:rPr lang="en-US" sz="2800" dirty="0"/>
              <a:t>J.K. Rowling’s Harry Potter </a:t>
            </a:r>
            <a:br>
              <a:rPr lang="en-US" sz="2800" dirty="0"/>
            </a:br>
            <a:r>
              <a:rPr lang="en-US" sz="2800" dirty="0"/>
              <a:t>A General Discussion</a:t>
            </a:r>
          </a:p>
        </p:txBody>
      </p:sp>
      <p:pic>
        <p:nvPicPr>
          <p:cNvPr id="3" name="Picture 2" descr="A picture containing person, young&#10;&#10;Description generated with high confidence">
            <a:extLst>
              <a:ext uri="{FF2B5EF4-FFF2-40B4-BE49-F238E27FC236}">
                <a16:creationId xmlns:a16="http://schemas.microsoft.com/office/drawing/2014/main" id="{D9925C6F-D150-4DBF-9957-0F849EF10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60648"/>
            <a:ext cx="7983128" cy="4241037"/>
          </a:xfrm>
          <a:prstGeom prst="rect">
            <a:avLst/>
          </a:prstGeom>
        </p:spPr>
      </p:pic>
    </p:spTree>
    <p:extLst>
      <p:ext uri="{BB962C8B-B14F-4D97-AF65-F5344CB8AC3E}">
        <p14:creationId xmlns:p14="http://schemas.microsoft.com/office/powerpoint/2010/main" val="1089256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Autofit/>
          </a:bodyPr>
          <a:lstStyle/>
          <a:p>
            <a:pPr eaLnBrk="1" fontAlgn="auto" hangingPunct="1">
              <a:spcAft>
                <a:spcPts val="0"/>
              </a:spcAft>
              <a:defRPr/>
            </a:pPr>
            <a:r>
              <a:rPr lang="en-GB" sz="3200" dirty="0">
                <a:solidFill>
                  <a:schemeClr val="tx1"/>
                </a:solidFill>
              </a:rPr>
              <a:t>A.S. Byatt: Harry Potter </a:t>
            </a:r>
            <a:br>
              <a:rPr lang="en-GB" sz="3200" dirty="0">
                <a:solidFill>
                  <a:schemeClr val="tx1"/>
                </a:solidFill>
              </a:rPr>
            </a:br>
            <a:r>
              <a:rPr lang="en-GB" sz="3200" dirty="0">
                <a:solidFill>
                  <a:schemeClr val="tx1"/>
                </a:solidFill>
              </a:rPr>
              <a:t>as a Family Romance</a:t>
            </a:r>
          </a:p>
        </p:txBody>
      </p:sp>
      <p:sp>
        <p:nvSpPr>
          <p:cNvPr id="17411" name="Rectangle 3"/>
          <p:cNvSpPr>
            <a:spLocks noGrp="1" noChangeArrowheads="1"/>
          </p:cNvSpPr>
          <p:nvPr>
            <p:ph idx="1"/>
          </p:nvPr>
        </p:nvSpPr>
        <p:spPr/>
        <p:txBody>
          <a:bodyPr/>
          <a:lstStyle/>
          <a:p>
            <a:pPr eaLnBrk="1" hangingPunct="1">
              <a:buFontTx/>
              <a:buNone/>
            </a:pPr>
            <a:r>
              <a:rPr lang="en-GB"/>
              <a:t>‘Freud described what he called the "family romance," in which a young child, dissatisfied with its ordinary home and parents, invents a fairy tale in which it is secretly of noble origin, and may even be marked out as a hero who is destined to save the world.’ </a:t>
            </a:r>
          </a:p>
        </p:txBody>
      </p:sp>
    </p:spTree>
    <p:extLst>
      <p:ext uri="{BB962C8B-B14F-4D97-AF65-F5344CB8AC3E}">
        <p14:creationId xmlns:p14="http://schemas.microsoft.com/office/powerpoint/2010/main" val="43474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Autofit/>
          </a:bodyPr>
          <a:lstStyle/>
          <a:p>
            <a:pPr eaLnBrk="1" fontAlgn="auto" hangingPunct="1">
              <a:spcAft>
                <a:spcPts val="0"/>
              </a:spcAft>
              <a:defRPr/>
            </a:pPr>
            <a:r>
              <a:rPr lang="en-GB" sz="2800" i="1" dirty="0">
                <a:solidFill>
                  <a:schemeClr val="tx1"/>
                </a:solidFill>
              </a:rPr>
              <a:t>Harry Potter and the Philosopher’s Stone</a:t>
            </a:r>
            <a:r>
              <a:rPr lang="en-GB" sz="2800" dirty="0">
                <a:solidFill>
                  <a:schemeClr val="tx1"/>
                </a:solidFill>
              </a:rPr>
              <a:t> as a Family Romance? </a:t>
            </a:r>
          </a:p>
        </p:txBody>
      </p:sp>
      <p:sp>
        <p:nvSpPr>
          <p:cNvPr id="18435" name="Rectangle 3"/>
          <p:cNvSpPr>
            <a:spLocks noGrp="1" noChangeArrowheads="1"/>
          </p:cNvSpPr>
          <p:nvPr>
            <p:ph idx="1"/>
          </p:nvPr>
        </p:nvSpPr>
        <p:spPr/>
        <p:txBody>
          <a:bodyPr>
            <a:normAutofit fontScale="85000" lnSpcReduction="20000"/>
          </a:bodyPr>
          <a:lstStyle/>
          <a:p>
            <a:pPr eaLnBrk="1" hangingPunct="1">
              <a:lnSpc>
                <a:spcPct val="80000"/>
              </a:lnSpc>
              <a:buFontTx/>
              <a:buNone/>
            </a:pPr>
            <a:r>
              <a:rPr lang="en-GB" sz="2800"/>
              <a:t>‘In J. K. Rowling's books, Harry is the orphaned child of wizards who were murdered trying to save his life. He lives, for unconvincingly explained reasons, with his aunt and uncle, the truly dreadful Dursleys, who represent, I believe, his real "real" family, and are depicted with a relentless, gleeful, overdone venom. The Dursleys are his true enemy. When he arrives at wizarding school, he moves into a world where everyone, good and evil, recognizes his importance, and tries either to protect or destroy him.’</a:t>
            </a:r>
          </a:p>
          <a:p>
            <a:pPr eaLnBrk="1" hangingPunct="1">
              <a:lnSpc>
                <a:spcPct val="80000"/>
              </a:lnSpc>
            </a:pPr>
            <a:endParaRPr lang="en-GB" sz="2800"/>
          </a:p>
        </p:txBody>
      </p:sp>
    </p:spTree>
    <p:extLst>
      <p:ext uri="{BB962C8B-B14F-4D97-AF65-F5344CB8AC3E}">
        <p14:creationId xmlns:p14="http://schemas.microsoft.com/office/powerpoint/2010/main" val="3886630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179388" y="1341438"/>
            <a:ext cx="8785225" cy="5256212"/>
          </a:xfrm>
        </p:spPr>
        <p:txBody>
          <a:bodyPr/>
          <a:lstStyle/>
          <a:p>
            <a:pPr eaLnBrk="1" hangingPunct="1">
              <a:buFontTx/>
              <a:buNone/>
            </a:pPr>
            <a:r>
              <a:rPr lang="en-GB" sz="3100" dirty="0"/>
              <a:t>‘But in the case of the great children's writers of the recent past, there was a compensating seriousness. There was — and is — a real sense of mystery, powerful forces, dangerous creatures in dark forests. […] Ms. Rowling's magic wood has nothing in common with these lost worlds. It is small, and on the school grounds, and dangerous only because she says it is. In this regard, it is magic for our time.’</a:t>
            </a:r>
          </a:p>
        </p:txBody>
      </p:sp>
    </p:spTree>
    <p:extLst>
      <p:ext uri="{BB962C8B-B14F-4D97-AF65-F5344CB8AC3E}">
        <p14:creationId xmlns:p14="http://schemas.microsoft.com/office/powerpoint/2010/main" val="3863087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p:txBody>
          <a:bodyPr>
            <a:normAutofit fontScale="77500" lnSpcReduction="20000"/>
          </a:bodyPr>
          <a:lstStyle/>
          <a:p>
            <a:pPr eaLnBrk="1" hangingPunct="1">
              <a:buFontTx/>
              <a:buNone/>
            </a:pPr>
            <a:r>
              <a:rPr lang="en-GB" sz="3500"/>
              <a:t>‘Ms. Rowling, I think, speaks to an adult generation that hasn't known, and doesn't care about, mystery. They are inhabitants of urban jungles, not of the real wild. They don't have the skills to tell ersatz magic from the real thing, for as children they daily invested the ersatz with what imagination they had.’</a:t>
            </a:r>
          </a:p>
          <a:p>
            <a:pPr eaLnBrk="1" hangingPunct="1"/>
            <a:endParaRPr lang="en-GB"/>
          </a:p>
        </p:txBody>
      </p:sp>
    </p:spTree>
    <p:extLst>
      <p:ext uri="{BB962C8B-B14F-4D97-AF65-F5344CB8AC3E}">
        <p14:creationId xmlns:p14="http://schemas.microsoft.com/office/powerpoint/2010/main" val="1460868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6D7D6D2-2AAB-4157-B5CA-8413490202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4B4A6D1-78E3-4CC4-8109-30234367C485}"/>
              </a:ext>
            </a:extLst>
          </p:cNvPr>
          <p:cNvPicPr>
            <a:picLocks noChangeAspect="1"/>
          </p:cNvPicPr>
          <p:nvPr/>
        </p:nvPicPr>
        <p:blipFill rotWithShape="1">
          <a:blip r:embed="rId2"/>
          <a:srcRect l="24267" r="30396" b="1"/>
          <a:stretch/>
        </p:blipFill>
        <p:spPr>
          <a:xfrm>
            <a:off x="3490722" y="10"/>
            <a:ext cx="5653278" cy="6857990"/>
          </a:xfrm>
          <a:prstGeom prst="rect">
            <a:avLst/>
          </a:prstGeom>
        </p:spPr>
      </p:pic>
      <p:sp>
        <p:nvSpPr>
          <p:cNvPr id="22531" name="Rectangle 3"/>
          <p:cNvSpPr>
            <a:spLocks noGrp="1" noChangeArrowheads="1"/>
          </p:cNvSpPr>
          <p:nvPr>
            <p:ph idx="1"/>
          </p:nvPr>
        </p:nvSpPr>
        <p:spPr>
          <a:xfrm>
            <a:off x="480060" y="973600"/>
            <a:ext cx="2530602" cy="4924280"/>
          </a:xfrm>
        </p:spPr>
        <p:txBody>
          <a:bodyPr anchor="ctr">
            <a:normAutofit/>
          </a:bodyPr>
          <a:lstStyle/>
          <a:p>
            <a:pPr eaLnBrk="1" hangingPunct="1">
              <a:buFontTx/>
              <a:buNone/>
            </a:pPr>
            <a:r>
              <a:rPr lang="en-GB">
                <a:solidFill>
                  <a:srgbClr val="FFFFFF"/>
                </a:solidFill>
              </a:rPr>
              <a:t>‘Comfort, I think, is part of the reason. Childhood reading remains potent for most of us. In a recent BBC survey of the top 100 "best reads," more than a quarter were children's books. We like to regress. I know that part of the reason I read Tolkien when I'm ill is that there is an almost total absence of sexuality in his world, which is restful.’</a:t>
            </a:r>
          </a:p>
          <a:p>
            <a:pPr eaLnBrk="1" hangingPunct="1"/>
            <a:endParaRPr lang="en-GB">
              <a:solidFill>
                <a:srgbClr val="FFFFFF"/>
              </a:solidFill>
            </a:endParaRPr>
          </a:p>
        </p:txBody>
      </p:sp>
    </p:spTree>
    <p:extLst>
      <p:ext uri="{BB962C8B-B14F-4D97-AF65-F5344CB8AC3E}">
        <p14:creationId xmlns:p14="http://schemas.microsoft.com/office/powerpoint/2010/main" val="3951431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A9B3-079B-4105-8C4A-BA1EE578C7D2}"/>
              </a:ext>
            </a:extLst>
          </p:cNvPr>
          <p:cNvSpPr>
            <a:spLocks noGrp="1"/>
          </p:cNvSpPr>
          <p:nvPr>
            <p:ph type="title"/>
          </p:nvPr>
        </p:nvSpPr>
        <p:spPr>
          <a:xfrm>
            <a:off x="603502" y="978776"/>
            <a:ext cx="2283715" cy="1174991"/>
          </a:xfrm>
        </p:spPr>
        <p:txBody>
          <a:bodyPr>
            <a:normAutofit/>
          </a:bodyPr>
          <a:lstStyle/>
          <a:p>
            <a:r>
              <a:rPr lang="en-US" sz="1700"/>
              <a:t>Harry Potter as Portal Fantasy</a:t>
            </a:r>
          </a:p>
        </p:txBody>
      </p:sp>
      <p:sp>
        <p:nvSpPr>
          <p:cNvPr id="3" name="Content Placeholder 2">
            <a:extLst>
              <a:ext uri="{FF2B5EF4-FFF2-40B4-BE49-F238E27FC236}">
                <a16:creationId xmlns:a16="http://schemas.microsoft.com/office/drawing/2014/main" id="{5E3C94CA-A97C-4E2D-A279-4036444B023D}"/>
              </a:ext>
            </a:extLst>
          </p:cNvPr>
          <p:cNvSpPr>
            <a:spLocks noGrp="1"/>
          </p:cNvSpPr>
          <p:nvPr>
            <p:ph idx="1"/>
          </p:nvPr>
        </p:nvSpPr>
        <p:spPr>
          <a:xfrm>
            <a:off x="603502" y="2640692"/>
            <a:ext cx="2283714" cy="3255252"/>
          </a:xfrm>
        </p:spPr>
        <p:txBody>
          <a:bodyPr>
            <a:normAutofit/>
          </a:bodyPr>
          <a:lstStyle/>
          <a:p>
            <a:pPr marL="0" indent="0">
              <a:buNone/>
            </a:pPr>
            <a:r>
              <a:rPr lang="en-US" sz="1400"/>
              <a:t>Possible Portals:</a:t>
            </a:r>
          </a:p>
          <a:p>
            <a:pPr marL="0" indent="0">
              <a:buNone/>
            </a:pPr>
            <a:r>
              <a:rPr lang="en-US" sz="1400"/>
              <a:t>Platform 9 ¾</a:t>
            </a:r>
          </a:p>
          <a:p>
            <a:pPr marL="0" indent="0">
              <a:buNone/>
            </a:pPr>
            <a:r>
              <a:rPr lang="en-US" sz="1400"/>
              <a:t>Leaky Cauldron</a:t>
            </a:r>
          </a:p>
          <a:p>
            <a:pPr marL="0" indent="0">
              <a:buNone/>
            </a:pPr>
            <a:r>
              <a:rPr lang="en-US" sz="1400"/>
              <a:t>Floo Powder</a:t>
            </a:r>
          </a:p>
          <a:p>
            <a:pPr marL="0" indent="0">
              <a:buNone/>
            </a:pPr>
            <a:r>
              <a:rPr lang="en-US" sz="1400"/>
              <a:t>Portkeys</a:t>
            </a:r>
          </a:p>
        </p:txBody>
      </p:sp>
      <p:pic>
        <p:nvPicPr>
          <p:cNvPr id="4" name="Picture 3">
            <a:extLst>
              <a:ext uri="{FF2B5EF4-FFF2-40B4-BE49-F238E27FC236}">
                <a16:creationId xmlns:a16="http://schemas.microsoft.com/office/drawing/2014/main" id="{407D51DD-3D8C-4C2B-ADD2-C0FA24FE8732}"/>
              </a:ext>
            </a:extLst>
          </p:cNvPr>
          <p:cNvPicPr>
            <a:picLocks noChangeAspect="1"/>
          </p:cNvPicPr>
          <p:nvPr/>
        </p:nvPicPr>
        <p:blipFill rotWithShape="1">
          <a:blip r:embed="rId2"/>
          <a:srcRect l="30773" r="14202" b="-1"/>
          <a:stretch/>
        </p:blipFill>
        <p:spPr>
          <a:xfrm>
            <a:off x="3490722" y="10"/>
            <a:ext cx="5653278" cy="6857990"/>
          </a:xfrm>
          <a:prstGeom prst="rect">
            <a:avLst/>
          </a:prstGeom>
        </p:spPr>
      </p:pic>
    </p:spTree>
    <p:extLst>
      <p:ext uri="{BB962C8B-B14F-4D97-AF65-F5344CB8AC3E}">
        <p14:creationId xmlns:p14="http://schemas.microsoft.com/office/powerpoint/2010/main" val="924161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PaulBannon_HP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14400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262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763688" y="188640"/>
            <a:ext cx="5937755" cy="1188720"/>
          </a:xfrm>
        </p:spPr>
        <p:txBody>
          <a:bodyPr>
            <a:normAutofit/>
          </a:bodyPr>
          <a:lstStyle/>
          <a:p>
            <a:pPr algn="ctr" eaLnBrk="1" fontAlgn="auto" hangingPunct="1">
              <a:spcAft>
                <a:spcPts val="0"/>
              </a:spcAft>
              <a:defRPr/>
            </a:pPr>
            <a:r>
              <a:rPr lang="en-GB" dirty="0">
                <a:solidFill>
                  <a:schemeClr val="tx1"/>
                </a:solidFill>
              </a:rPr>
              <a:t>Consider the “voice” of the narrator…</a:t>
            </a:r>
          </a:p>
        </p:txBody>
      </p:sp>
      <p:pic>
        <p:nvPicPr>
          <p:cNvPr id="27651" name="Picture 6" descr="harry18sc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852738"/>
            <a:ext cx="33115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svROWLING_narrowweb__300x47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2349500"/>
            <a:ext cx="25622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http://lashawnbarber.com/wp-content/uploads/2007/08/lily_pot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628775"/>
            <a:ext cx="214312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7160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04664"/>
            <a:ext cx="7543800" cy="914400"/>
          </a:xfrm>
        </p:spPr>
        <p:txBody>
          <a:bodyPr>
            <a:normAutofit fontScale="90000"/>
          </a:bodyPr>
          <a:lstStyle/>
          <a:p>
            <a:pPr>
              <a:defRPr/>
            </a:pPr>
            <a:r>
              <a:rPr lang="en-GB" sz="5400" dirty="0"/>
              <a:t>Death</a:t>
            </a:r>
          </a:p>
        </p:txBody>
      </p:sp>
      <p:sp>
        <p:nvSpPr>
          <p:cNvPr id="3" name="Content Placeholder 2"/>
          <p:cNvSpPr>
            <a:spLocks noGrp="1"/>
          </p:cNvSpPr>
          <p:nvPr>
            <p:ph idx="1"/>
          </p:nvPr>
        </p:nvSpPr>
        <p:spPr>
          <a:xfrm>
            <a:off x="179388" y="1600200"/>
            <a:ext cx="8713787" cy="4525963"/>
          </a:xfrm>
        </p:spPr>
        <p:txBody>
          <a:bodyPr rtlCol="0">
            <a:normAutofit lnSpcReduction="10000"/>
          </a:bodyPr>
          <a:lstStyle/>
          <a:p>
            <a:pPr marL="274320" indent="-274320" eaLnBrk="1" fontAlgn="auto" hangingPunct="1">
              <a:spcAft>
                <a:spcPts val="0"/>
              </a:spcAft>
              <a:buFont typeface="Arial" pitchFamily="34" charset="0"/>
              <a:buChar char="•"/>
              <a:defRPr/>
            </a:pPr>
            <a:endParaRPr lang="en-GB" sz="1800" dirty="0"/>
          </a:p>
          <a:p>
            <a:pPr marL="274320" indent="-274320" eaLnBrk="1" fontAlgn="auto" hangingPunct="1">
              <a:spcAft>
                <a:spcPts val="0"/>
              </a:spcAft>
              <a:buFont typeface="Arial" pitchFamily="34" charset="0"/>
              <a:buChar char="•"/>
              <a:defRPr/>
            </a:pPr>
            <a:r>
              <a:rPr lang="en-GB" sz="3200" dirty="0"/>
              <a:t>The novel opens with the death of Harry's parents.</a:t>
            </a:r>
          </a:p>
          <a:p>
            <a:pPr marL="274320" indent="-274320" eaLnBrk="1" fontAlgn="auto" hangingPunct="1">
              <a:spcAft>
                <a:spcPts val="0"/>
              </a:spcAft>
              <a:buFont typeface="Arial" pitchFamily="34" charset="0"/>
              <a:buChar char="•"/>
              <a:defRPr/>
            </a:pPr>
            <a:endParaRPr lang="en-GB" sz="1800" dirty="0"/>
          </a:p>
          <a:p>
            <a:pPr marL="274320" indent="-274320" eaLnBrk="1" fontAlgn="auto" hangingPunct="1">
              <a:spcAft>
                <a:spcPts val="0"/>
              </a:spcAft>
              <a:buFont typeface="Arial" pitchFamily="34" charset="0"/>
              <a:buChar char="•"/>
              <a:defRPr/>
            </a:pPr>
            <a:r>
              <a:rPr lang="en-GB" sz="3200" dirty="0"/>
              <a:t>What other examples have we seen that might parallel this?</a:t>
            </a:r>
          </a:p>
          <a:p>
            <a:pPr marL="274320" indent="-274320" eaLnBrk="1" fontAlgn="auto" hangingPunct="1">
              <a:spcAft>
                <a:spcPts val="0"/>
              </a:spcAft>
              <a:buFont typeface="Arial" pitchFamily="34" charset="0"/>
              <a:buChar char="•"/>
              <a:defRPr/>
            </a:pPr>
            <a:endParaRPr lang="en-GB" sz="1800" dirty="0"/>
          </a:p>
          <a:p>
            <a:pPr marL="274320" indent="-274320" eaLnBrk="1" fontAlgn="auto" hangingPunct="1">
              <a:spcAft>
                <a:spcPts val="0"/>
              </a:spcAft>
              <a:buFont typeface="Arial" pitchFamily="34" charset="0"/>
              <a:buChar char="•"/>
              <a:defRPr/>
            </a:pPr>
            <a:r>
              <a:rPr lang="en-GB" sz="3200" dirty="0" err="1"/>
              <a:t>Voldemort's</a:t>
            </a:r>
            <a:r>
              <a:rPr lang="en-GB" sz="3200" dirty="0"/>
              <a:t> obsession </a:t>
            </a:r>
          </a:p>
          <a:p>
            <a:pPr marL="0" indent="0" eaLnBrk="1" fontAlgn="auto" hangingPunct="1">
              <a:spcAft>
                <a:spcPts val="0"/>
              </a:spcAft>
              <a:buFont typeface="Arial" pitchFamily="34" charset="0"/>
              <a:buNone/>
              <a:defRPr/>
            </a:pPr>
            <a:r>
              <a:rPr lang="en-GB" sz="3200" dirty="0"/>
              <a:t>   with conquering death</a:t>
            </a:r>
          </a:p>
          <a:p>
            <a:pPr marL="274320" indent="-274320" eaLnBrk="1" fontAlgn="auto" hangingPunct="1">
              <a:spcAft>
                <a:spcPts val="0"/>
              </a:spcAft>
              <a:buFont typeface="Arial" pitchFamily="34" charset="0"/>
              <a:buChar char="•"/>
              <a:defRPr/>
            </a:pPr>
            <a:endParaRPr lang="en-GB" dirty="0"/>
          </a:p>
        </p:txBody>
      </p:sp>
      <p:pic>
        <p:nvPicPr>
          <p:cNvPr id="29700" name="Picture 2" descr="http://fc01.deviantart.net/fs19/f/2007/245/4/1/ID_Contest_winning_entry_by_Death_Eater_Club.jpg"/>
          <p:cNvPicPr>
            <a:picLocks noChangeAspect="1" noChangeArrowheads="1"/>
          </p:cNvPicPr>
          <p:nvPr/>
        </p:nvPicPr>
        <p:blipFill>
          <a:blip r:embed="rId2">
            <a:extLst>
              <a:ext uri="{28A0092B-C50C-407E-A947-70E740481C1C}">
                <a14:useLocalDpi xmlns:a14="http://schemas.microsoft.com/office/drawing/2010/main" val="0"/>
              </a:ext>
            </a:extLst>
          </a:blip>
          <a:srcRect b="14917"/>
          <a:stretch>
            <a:fillRect/>
          </a:stretch>
        </p:blipFill>
        <p:spPr bwMode="auto">
          <a:xfrm>
            <a:off x="4716463" y="4219575"/>
            <a:ext cx="4322762"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02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fontScale="90000"/>
          </a:bodyPr>
          <a:lstStyle/>
          <a:p>
            <a:pPr algn="ctr">
              <a:defRPr/>
            </a:pPr>
            <a:r>
              <a:rPr lang="en-GB" dirty="0"/>
              <a:t>Consider the characters in terms of Gender</a:t>
            </a:r>
          </a:p>
        </p:txBody>
      </p:sp>
      <p:sp>
        <p:nvSpPr>
          <p:cNvPr id="30723" name="Content Placeholder 2"/>
          <p:cNvSpPr>
            <a:spLocks noGrp="1"/>
          </p:cNvSpPr>
          <p:nvPr>
            <p:ph idx="1"/>
          </p:nvPr>
        </p:nvSpPr>
        <p:spPr/>
        <p:txBody>
          <a:bodyPr/>
          <a:lstStyle/>
          <a:p>
            <a:endParaRPr lang="en-US"/>
          </a:p>
        </p:txBody>
      </p:sp>
      <p:pic>
        <p:nvPicPr>
          <p:cNvPr id="30724" name="Picture 2" descr="http://www.hpana.com/images/news/20547/ron-quiddit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412875"/>
            <a:ext cx="77978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0203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492501" y="327018"/>
            <a:ext cx="3290516" cy="6126318"/>
          </a:xfrm>
        </p:spPr>
        <p:txBody>
          <a:bodyPr>
            <a:normAutofit fontScale="85000" lnSpcReduction="10000"/>
          </a:bodyPr>
          <a:lstStyle/>
          <a:p>
            <a:r>
              <a:rPr lang="en-GB" dirty="0"/>
              <a:t>How much of Harry Potter have you absorbed? (Some or all of the books? Some or all of the Films? </a:t>
            </a:r>
            <a:r>
              <a:rPr lang="en-GB" i="1" dirty="0"/>
              <a:t>The Cursed Child</a:t>
            </a:r>
            <a:r>
              <a:rPr lang="en-GB" dirty="0"/>
              <a:t>? Did you wait all night for a book launch? Do you dress up as a Harry Potter character?</a:t>
            </a:r>
          </a:p>
          <a:p>
            <a:r>
              <a:rPr lang="en-GB" i="1" dirty="0"/>
              <a:t> </a:t>
            </a:r>
            <a:r>
              <a:rPr lang="en-GB" dirty="0"/>
              <a:t>How were you introduced to Harry Potter?</a:t>
            </a:r>
          </a:p>
          <a:p>
            <a:r>
              <a:rPr lang="en-GB" dirty="0"/>
              <a:t>Were you allowed to read Harry Potter when you were growing up?</a:t>
            </a:r>
          </a:p>
          <a:p>
            <a:r>
              <a:rPr lang="en-GB" dirty="0"/>
              <a:t>What effect did it have on you?</a:t>
            </a:r>
          </a:p>
          <a:p>
            <a:r>
              <a:rPr lang="en-GB" dirty="0"/>
              <a:t>If you weren’t allowed to read Harry Potter, why not?</a:t>
            </a:r>
          </a:p>
          <a:p>
            <a:r>
              <a:rPr lang="en-GB" dirty="0"/>
              <a:t>What’s your favourite moment?</a:t>
            </a:r>
          </a:p>
          <a:p>
            <a:r>
              <a:rPr lang="en-GB" dirty="0"/>
              <a:t>Who is your favourite character and why?</a:t>
            </a:r>
          </a:p>
          <a:p>
            <a:r>
              <a:rPr lang="en-GB" dirty="0"/>
              <a:t>What House were you put into in </a:t>
            </a:r>
            <a:r>
              <a:rPr lang="en-GB" dirty="0" err="1"/>
              <a:t>Pottermore</a:t>
            </a:r>
            <a:r>
              <a:rPr lang="en-GB" dirty="0"/>
              <a:t>?</a:t>
            </a:r>
          </a:p>
          <a:p>
            <a:r>
              <a:rPr lang="en-GB" dirty="0"/>
              <a:t>What Fantasy Theory can we apply to the Harry Potter books?</a:t>
            </a:r>
          </a:p>
          <a:p>
            <a:r>
              <a:rPr lang="en-GB" dirty="0"/>
              <a:t>Is JK Rowling’s writing beyond criticism?</a:t>
            </a:r>
          </a:p>
        </p:txBody>
      </p:sp>
      <p:pic>
        <p:nvPicPr>
          <p:cNvPr id="2" name="Picture 1">
            <a:extLst>
              <a:ext uri="{FF2B5EF4-FFF2-40B4-BE49-F238E27FC236}">
                <a16:creationId xmlns:a16="http://schemas.microsoft.com/office/drawing/2014/main" id="{AFDC7EAE-5106-4E1E-8148-6404F08DF36E}"/>
              </a:ext>
            </a:extLst>
          </p:cNvPr>
          <p:cNvPicPr>
            <a:picLocks noChangeAspect="1"/>
          </p:cNvPicPr>
          <p:nvPr/>
        </p:nvPicPr>
        <p:blipFill>
          <a:blip r:embed="rId2"/>
          <a:stretch>
            <a:fillRect/>
          </a:stretch>
        </p:blipFill>
        <p:spPr>
          <a:xfrm>
            <a:off x="365283" y="1412776"/>
            <a:ext cx="4763857" cy="3175905"/>
          </a:xfrm>
          <a:prstGeom prst="rect">
            <a:avLst/>
          </a:prstGeom>
        </p:spPr>
      </p:pic>
    </p:spTree>
    <p:extLst>
      <p:ext uri="{BB962C8B-B14F-4D97-AF65-F5344CB8AC3E}">
        <p14:creationId xmlns:p14="http://schemas.microsoft.com/office/powerpoint/2010/main" val="4013110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pPr algn="ctr" eaLnBrk="1" fontAlgn="auto" hangingPunct="1">
              <a:spcAft>
                <a:spcPts val="0"/>
              </a:spcAft>
              <a:defRPr/>
            </a:pPr>
            <a:r>
              <a:rPr lang="en-GB" sz="5400" dirty="0">
                <a:solidFill>
                  <a:schemeClr val="tx1"/>
                </a:solidFill>
              </a:rPr>
              <a:t>Harry Potter as Hero</a:t>
            </a:r>
          </a:p>
        </p:txBody>
      </p:sp>
      <p:sp>
        <p:nvSpPr>
          <p:cNvPr id="32771" name="Rectangle 4"/>
          <p:cNvSpPr>
            <a:spLocks noGrp="1" noChangeArrowheads="1"/>
          </p:cNvSpPr>
          <p:nvPr>
            <p:ph type="body" sz="half" idx="1"/>
          </p:nvPr>
        </p:nvSpPr>
        <p:spPr>
          <a:noFill/>
        </p:spPr>
        <p:txBody>
          <a:bodyPr/>
          <a:lstStyle/>
          <a:p>
            <a:pPr eaLnBrk="1" hangingPunct="1"/>
            <a:r>
              <a:rPr lang="en-GB" sz="2800" dirty="0"/>
              <a:t>How does Harry compare to other heroes of children’s novels, such as Alice, Peter and </a:t>
            </a:r>
            <a:r>
              <a:rPr lang="en-GB" sz="2800" dirty="0" err="1"/>
              <a:t>Lyra</a:t>
            </a:r>
            <a:r>
              <a:rPr lang="en-GB" sz="2800" dirty="0"/>
              <a:t>? </a:t>
            </a:r>
          </a:p>
        </p:txBody>
      </p:sp>
      <p:pic>
        <p:nvPicPr>
          <p:cNvPr id="32772" name="Picture 7" descr="harry-potter-1-1"/>
          <p:cNvPicPr>
            <a:picLocks noChangeAspect="1" noChangeArrowheads="1"/>
          </p:cNvPicPr>
          <p:nvPr/>
        </p:nvPicPr>
        <p:blipFill>
          <a:blip r:embed="rId2">
            <a:extLst>
              <a:ext uri="{28A0092B-C50C-407E-A947-70E740481C1C}">
                <a14:useLocalDpi xmlns:a14="http://schemas.microsoft.com/office/drawing/2010/main" val="0"/>
              </a:ext>
            </a:extLst>
          </a:blip>
          <a:srcRect l="13492"/>
          <a:stretch>
            <a:fillRect/>
          </a:stretch>
        </p:blipFill>
        <p:spPr bwMode="auto">
          <a:xfrm>
            <a:off x="4787900" y="2133600"/>
            <a:ext cx="41529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644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143000"/>
          </a:xfrm>
        </p:spPr>
        <p:txBody>
          <a:bodyPr>
            <a:normAutofit/>
          </a:bodyPr>
          <a:lstStyle/>
          <a:p>
            <a:pPr eaLnBrk="1" hangingPunct="1">
              <a:defRPr/>
            </a:pPr>
            <a:r>
              <a:rPr lang="en-GB" dirty="0"/>
              <a:t>How do readers relate to the other characters?</a:t>
            </a:r>
          </a:p>
        </p:txBody>
      </p:sp>
      <p:pic>
        <p:nvPicPr>
          <p:cNvPr id="33797" name="Picture 2" descr="http://vulcanstev.files.wordpress.com/2009/03/ron_weasle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57338"/>
            <a:ext cx="3744913"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descr="http://images1.fanpop.com/images/photos/1300000/Hermione-Granger-Photoshoot-OOTP-hermione-granger-1354667-1919-25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628775"/>
            <a:ext cx="368300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940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2601" y="2638044"/>
            <a:ext cx="2522980" cy="3415622"/>
          </a:xfrm>
        </p:spPr>
        <p:txBody>
          <a:bodyPr rtlCol="0">
            <a:normAutofit/>
          </a:bodyPr>
          <a:lstStyle/>
          <a:p>
            <a:pPr marL="274320" indent="-274320" eaLnBrk="1" fontAlgn="auto" hangingPunct="1">
              <a:spcAft>
                <a:spcPts val="0"/>
              </a:spcAft>
              <a:buFont typeface="Arial" pitchFamily="34" charset="0"/>
              <a:buChar char="•"/>
              <a:defRPr/>
            </a:pPr>
            <a:r>
              <a:rPr lang="en-GB" sz="2800" dirty="0">
                <a:solidFill>
                  <a:schemeClr val="bg1"/>
                </a:solidFill>
              </a:rPr>
              <a:t>"Rowling's never met an adverb she did not like!“</a:t>
            </a:r>
          </a:p>
          <a:p>
            <a:pPr marL="0" indent="0" eaLnBrk="1" fontAlgn="auto" hangingPunct="1">
              <a:spcAft>
                <a:spcPts val="0"/>
              </a:spcAft>
              <a:buFont typeface="Arial" pitchFamily="34" charset="0"/>
              <a:buNone/>
              <a:defRPr/>
            </a:pPr>
            <a:r>
              <a:rPr lang="en-GB" sz="2800" dirty="0">
                <a:solidFill>
                  <a:schemeClr val="bg1"/>
                </a:solidFill>
              </a:rPr>
              <a:t>~Stephen King</a:t>
            </a:r>
          </a:p>
        </p:txBody>
      </p:sp>
      <p:pic>
        <p:nvPicPr>
          <p:cNvPr id="4" name="Picture 3">
            <a:extLst>
              <a:ext uri="{FF2B5EF4-FFF2-40B4-BE49-F238E27FC236}">
                <a16:creationId xmlns:a16="http://schemas.microsoft.com/office/drawing/2014/main" id="{5F9AD096-4456-4D30-8411-703C2D5572E5}"/>
              </a:ext>
            </a:extLst>
          </p:cNvPr>
          <p:cNvPicPr>
            <a:picLocks noChangeAspect="1"/>
          </p:cNvPicPr>
          <p:nvPr/>
        </p:nvPicPr>
        <p:blipFill>
          <a:blip r:embed="rId2"/>
          <a:stretch>
            <a:fillRect/>
          </a:stretch>
        </p:blipFill>
        <p:spPr>
          <a:xfrm>
            <a:off x="3973322" y="1432315"/>
            <a:ext cx="4688077" cy="3832502"/>
          </a:xfrm>
          <a:prstGeom prst="rect">
            <a:avLst/>
          </a:prstGeom>
        </p:spPr>
      </p:pic>
    </p:spTree>
    <p:extLst>
      <p:ext uri="{BB962C8B-B14F-4D97-AF65-F5344CB8AC3E}">
        <p14:creationId xmlns:p14="http://schemas.microsoft.com/office/powerpoint/2010/main" val="3951859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tephen king and j k rowling">
            <a:extLst>
              <a:ext uri="{FF2B5EF4-FFF2-40B4-BE49-F238E27FC236}">
                <a16:creationId xmlns:a16="http://schemas.microsoft.com/office/drawing/2014/main" id="{996B95B8-8266-41EF-8B06-9CD53E1D63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543"/>
          <a:stretch/>
        </p:blipFill>
        <p:spPr bwMode="auto">
          <a:xfrm>
            <a:off x="1547664" y="1052736"/>
            <a:ext cx="6620240" cy="446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736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a:xfrm>
            <a:off x="3854196" y="964692"/>
            <a:ext cx="4569714" cy="1188720"/>
          </a:xfrm>
        </p:spPr>
        <p:txBody>
          <a:bodyPr>
            <a:normAutofit/>
          </a:bodyPr>
          <a:lstStyle/>
          <a:p>
            <a:pPr eaLnBrk="1" hangingPunct="1">
              <a:defRPr/>
            </a:pPr>
            <a:r>
              <a:rPr lang="en-GB"/>
              <a:t>Critical Approaches to Rowling</a:t>
            </a:r>
            <a:endParaRPr lang="en-US"/>
          </a:p>
        </p:txBody>
      </p:sp>
      <p:sp>
        <p:nvSpPr>
          <p:cNvPr id="45059" name="Rectangle 3"/>
          <p:cNvSpPr>
            <a:spLocks noGrp="1" noChangeArrowheads="1"/>
          </p:cNvSpPr>
          <p:nvPr>
            <p:ph idx="1"/>
          </p:nvPr>
        </p:nvSpPr>
        <p:spPr>
          <a:xfrm>
            <a:off x="720090" y="964692"/>
            <a:ext cx="2780739" cy="4775335"/>
          </a:xfrm>
        </p:spPr>
        <p:txBody>
          <a:bodyPr>
            <a:normAutofit/>
          </a:bodyPr>
          <a:lstStyle/>
          <a:p>
            <a:pPr eaLnBrk="1" hangingPunct="1">
              <a:defRPr/>
            </a:pPr>
            <a:r>
              <a:rPr lang="en-GB"/>
              <a:t>Generic: (in relation to existing literary genres)</a:t>
            </a:r>
          </a:p>
          <a:p>
            <a:pPr eaLnBrk="1" hangingPunct="1">
              <a:defRPr/>
            </a:pPr>
            <a:r>
              <a:rPr lang="en-GB"/>
              <a:t>“[Rowling] supplements her use of the vocabulary of magic and the common themes of the boarding school genre with additional levels of meaning that render the books more attractive to adult readers . . .”  Pat Pinsent, “The Education of a Wizard”  (Whited 27)</a:t>
            </a:r>
          </a:p>
          <a:p>
            <a:pPr eaLnBrk="1" hangingPunct="1">
              <a:defRPr/>
            </a:pPr>
            <a:endParaRPr lang="en-US"/>
          </a:p>
        </p:txBody>
      </p:sp>
      <p:pic>
        <p:nvPicPr>
          <p:cNvPr id="3" name="Picture 2">
            <a:extLst>
              <a:ext uri="{FF2B5EF4-FFF2-40B4-BE49-F238E27FC236}">
                <a16:creationId xmlns:a16="http://schemas.microsoft.com/office/drawing/2014/main" id="{8F9636F5-29F4-488D-86BE-98D156062D66}"/>
              </a:ext>
            </a:extLst>
          </p:cNvPr>
          <p:cNvPicPr>
            <a:picLocks noChangeAspect="1"/>
          </p:cNvPicPr>
          <p:nvPr/>
        </p:nvPicPr>
        <p:blipFill rotWithShape="1">
          <a:blip r:embed="rId2"/>
          <a:srcRect l="304" r="-2" b="-3"/>
          <a:stretch/>
        </p:blipFill>
        <p:spPr>
          <a:xfrm>
            <a:off x="3902687" y="2475145"/>
            <a:ext cx="2115715" cy="3264882"/>
          </a:xfrm>
          <a:prstGeom prst="rect">
            <a:avLst/>
          </a:prstGeom>
          <a:ln w="31750" cap="sq">
            <a:solidFill>
              <a:srgbClr val="FFFFFF"/>
            </a:solidFill>
            <a:miter lim="800000"/>
          </a:ln>
        </p:spPr>
      </p:pic>
      <p:pic>
        <p:nvPicPr>
          <p:cNvPr id="2" name="Picture 1">
            <a:extLst>
              <a:ext uri="{FF2B5EF4-FFF2-40B4-BE49-F238E27FC236}">
                <a16:creationId xmlns:a16="http://schemas.microsoft.com/office/drawing/2014/main" id="{F3A6F8AB-D90B-4188-83F5-9F045B7C3B5A}"/>
              </a:ext>
            </a:extLst>
          </p:cNvPr>
          <p:cNvPicPr>
            <a:picLocks noChangeAspect="1"/>
          </p:cNvPicPr>
          <p:nvPr/>
        </p:nvPicPr>
        <p:blipFill rotWithShape="1">
          <a:blip r:embed="rId3"/>
          <a:srcRect l="27998" r="24108" b="-2"/>
          <a:stretch/>
        </p:blipFill>
        <p:spPr>
          <a:xfrm>
            <a:off x="6259701" y="2475145"/>
            <a:ext cx="2164209" cy="3264882"/>
          </a:xfrm>
          <a:prstGeom prst="rect">
            <a:avLst/>
          </a:prstGeom>
          <a:ln w="31750" cap="sq">
            <a:solidFill>
              <a:srgbClr val="FFFFFF"/>
            </a:solidFill>
            <a:miter lim="800000"/>
          </a:ln>
        </p:spPr>
      </p:pic>
    </p:spTree>
    <p:extLst>
      <p:ext uri="{BB962C8B-B14F-4D97-AF65-F5344CB8AC3E}">
        <p14:creationId xmlns:p14="http://schemas.microsoft.com/office/powerpoint/2010/main" val="270746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DB677F-E85D-4953-BB99-46ED4F9C997B}"/>
              </a:ext>
            </a:extLst>
          </p:cNvPr>
          <p:cNvPicPr>
            <a:picLocks noChangeAspect="1"/>
          </p:cNvPicPr>
          <p:nvPr/>
        </p:nvPicPr>
        <p:blipFill rotWithShape="1">
          <a:blip r:embed="rId2">
            <a:alphaModFix amt="40000"/>
            <a:extLst/>
          </a:blip>
          <a:srcRect l="2409" r="22591"/>
          <a:stretch/>
        </p:blipFill>
        <p:spPr>
          <a:xfrm>
            <a:off x="20" y="10"/>
            <a:ext cx="9143980" cy="6857990"/>
          </a:xfrm>
          <a:prstGeom prst="rect">
            <a:avLst/>
          </a:prstGeom>
        </p:spPr>
      </p:pic>
      <p:sp>
        <p:nvSpPr>
          <p:cNvPr id="46082" name="Rectangle 2"/>
          <p:cNvSpPr>
            <a:spLocks noGrp="1" noRot="1" noChangeArrowheads="1"/>
          </p:cNvSpPr>
          <p:nvPr>
            <p:ph type="title"/>
          </p:nvPr>
        </p:nvSpPr>
        <p:spPr>
          <a:xfrm>
            <a:off x="1673352" y="964692"/>
            <a:ext cx="5797296" cy="1188720"/>
          </a:xfrm>
          <a:noFill/>
          <a:ln>
            <a:solidFill>
              <a:srgbClr val="FFFFFF"/>
            </a:solidFill>
          </a:ln>
        </p:spPr>
        <p:txBody>
          <a:bodyPr>
            <a:normAutofit/>
          </a:bodyPr>
          <a:lstStyle/>
          <a:p>
            <a:pPr eaLnBrk="1" hangingPunct="1">
              <a:defRPr/>
            </a:pPr>
            <a:r>
              <a:rPr lang="en-GB">
                <a:solidFill>
                  <a:schemeClr val="tx1"/>
                </a:solidFill>
              </a:rPr>
              <a:t>Genre II</a:t>
            </a:r>
            <a:endParaRPr lang="en-US">
              <a:solidFill>
                <a:schemeClr val="tx1"/>
              </a:solidFill>
            </a:endParaRPr>
          </a:p>
        </p:txBody>
      </p:sp>
      <p:sp>
        <p:nvSpPr>
          <p:cNvPr id="46083" name="Rectangle 3"/>
          <p:cNvSpPr>
            <a:spLocks noGrp="1" noChangeArrowheads="1"/>
          </p:cNvSpPr>
          <p:nvPr>
            <p:ph idx="1"/>
          </p:nvPr>
        </p:nvSpPr>
        <p:spPr>
          <a:xfrm>
            <a:off x="1673352" y="2638044"/>
            <a:ext cx="5797296" cy="3101983"/>
          </a:xfrm>
        </p:spPr>
        <p:txBody>
          <a:bodyPr>
            <a:normAutofit/>
          </a:bodyPr>
          <a:lstStyle/>
          <a:p>
            <a:pPr eaLnBrk="1" hangingPunct="1">
              <a:defRPr/>
            </a:pPr>
            <a:r>
              <a:rPr lang="en-GB" dirty="0"/>
              <a:t>The parallels with </a:t>
            </a:r>
            <a:r>
              <a:rPr lang="en-GB" i="1" dirty="0"/>
              <a:t>Tom Brown’s Schooldays </a:t>
            </a:r>
            <a:r>
              <a:rPr lang="en-GB" dirty="0"/>
              <a:t>by Thomas Hughes (</a:t>
            </a:r>
            <a:r>
              <a:rPr lang="en-GB" dirty="0" err="1"/>
              <a:t>Steege</a:t>
            </a:r>
            <a:r>
              <a:rPr lang="en-GB" dirty="0"/>
              <a:t> in Whited, 46-560</a:t>
            </a:r>
          </a:p>
          <a:p>
            <a:pPr eaLnBrk="1" hangingPunct="1">
              <a:defRPr/>
            </a:pPr>
            <a:r>
              <a:rPr lang="en-GB" dirty="0"/>
              <a:t>Games</a:t>
            </a:r>
          </a:p>
          <a:p>
            <a:pPr eaLnBrk="1" hangingPunct="1">
              <a:defRPr/>
            </a:pPr>
            <a:r>
              <a:rPr lang="en-GB" dirty="0"/>
              <a:t>Friends</a:t>
            </a:r>
          </a:p>
          <a:p>
            <a:pPr eaLnBrk="1" hangingPunct="1">
              <a:defRPr/>
            </a:pPr>
            <a:r>
              <a:rPr lang="en-GB" dirty="0"/>
              <a:t>Headmaster Thomas Arnold</a:t>
            </a:r>
          </a:p>
          <a:p>
            <a:pPr eaLnBrk="1" hangingPunct="1">
              <a:defRPr/>
            </a:pPr>
            <a:r>
              <a:rPr lang="en-GB" dirty="0" err="1"/>
              <a:t>Flashman</a:t>
            </a:r>
            <a:r>
              <a:rPr lang="en-GB" dirty="0"/>
              <a:t> the bully</a:t>
            </a:r>
          </a:p>
          <a:p>
            <a:pPr eaLnBrk="1" hangingPunct="1">
              <a:defRPr/>
            </a:pPr>
            <a:r>
              <a:rPr lang="en-GB" dirty="0"/>
              <a:t>The 19thC ethos of Hogwarts</a:t>
            </a:r>
            <a:endParaRPr lang="en-US" dirty="0"/>
          </a:p>
        </p:txBody>
      </p:sp>
    </p:spTree>
    <p:extLst>
      <p:ext uri="{BB962C8B-B14F-4D97-AF65-F5344CB8AC3E}">
        <p14:creationId xmlns:p14="http://schemas.microsoft.com/office/powerpoint/2010/main" val="3342704845"/>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shade val="100000"/>
                <a:satMod val="185000"/>
                <a:lumMod val="120000"/>
              </a:schemeClr>
            </a:gs>
            <a:gs pos="100000">
              <a:schemeClr val="bg1">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9E19B2-FA9B-446B-A904-96F798AFF9ED}"/>
              </a:ext>
            </a:extLst>
          </p:cNvPr>
          <p:cNvPicPr>
            <a:picLocks noChangeAspect="1"/>
          </p:cNvPicPr>
          <p:nvPr/>
        </p:nvPicPr>
        <p:blipFill rotWithShape="1">
          <a:blip r:embed="rId2">
            <a:alphaModFix amt="25000"/>
            <a:extLst/>
          </a:blip>
          <a:srcRect l="4225" r="9109"/>
          <a:stretch/>
        </p:blipFill>
        <p:spPr>
          <a:xfrm>
            <a:off x="20" y="10"/>
            <a:ext cx="9143980" cy="6857990"/>
          </a:xfrm>
          <a:prstGeom prst="rect">
            <a:avLst/>
          </a:prstGeom>
        </p:spPr>
      </p:pic>
      <p:sp>
        <p:nvSpPr>
          <p:cNvPr id="47106" name="Rectangle 2"/>
          <p:cNvSpPr>
            <a:spLocks noGrp="1" noRot="1" noChangeArrowheads="1"/>
          </p:cNvSpPr>
          <p:nvPr>
            <p:ph type="title"/>
          </p:nvPr>
        </p:nvSpPr>
        <p:spPr>
          <a:xfrm>
            <a:off x="1673352" y="964692"/>
            <a:ext cx="5797296" cy="1188720"/>
          </a:xfrm>
          <a:solidFill>
            <a:schemeClr val="bg1">
              <a:alpha val="30000"/>
            </a:schemeClr>
          </a:solidFill>
          <a:ln>
            <a:solidFill>
              <a:srgbClr val="FFFFFF"/>
            </a:solidFill>
          </a:ln>
        </p:spPr>
        <p:txBody>
          <a:bodyPr>
            <a:normAutofit/>
          </a:bodyPr>
          <a:lstStyle/>
          <a:p>
            <a:pPr eaLnBrk="1" hangingPunct="1">
              <a:defRPr/>
            </a:pPr>
            <a:r>
              <a:rPr lang="en-GB">
                <a:solidFill>
                  <a:schemeClr val="tx1"/>
                </a:solidFill>
              </a:rPr>
              <a:t>Realism and Fairy Tale Elements</a:t>
            </a:r>
            <a:endParaRPr lang="en-US">
              <a:solidFill>
                <a:schemeClr val="tx1"/>
              </a:solidFill>
            </a:endParaRPr>
          </a:p>
        </p:txBody>
      </p:sp>
      <p:sp>
        <p:nvSpPr>
          <p:cNvPr id="47107" name="Rectangle 3"/>
          <p:cNvSpPr>
            <a:spLocks noGrp="1" noChangeArrowheads="1"/>
          </p:cNvSpPr>
          <p:nvPr>
            <p:ph idx="1"/>
          </p:nvPr>
        </p:nvSpPr>
        <p:spPr>
          <a:xfrm>
            <a:off x="1673352" y="2638044"/>
            <a:ext cx="5797296" cy="3101983"/>
          </a:xfrm>
        </p:spPr>
        <p:txBody>
          <a:bodyPr>
            <a:normAutofit/>
          </a:bodyPr>
          <a:lstStyle/>
          <a:p>
            <a:pPr eaLnBrk="1" hangingPunct="1">
              <a:defRPr/>
            </a:pPr>
            <a:r>
              <a:rPr lang="en-GB"/>
              <a:t>“Developmental\ psychologist Erik Erikson postulated that, at about the age they enter puberty, adolescents enter the psychosocial stage he called identity versus role confusion, \leaving it at about age eighteen to enter the intimacy versus isolation stage. Adolescents’ search for identity includes their lessening dependence on their parents and increasing identification with thei peers . . .” (Grimes in Whited 99)</a:t>
            </a:r>
            <a:endParaRPr lang="en-US"/>
          </a:p>
        </p:txBody>
      </p:sp>
    </p:spTree>
    <p:extLst>
      <p:ext uri="{BB962C8B-B14F-4D97-AF65-F5344CB8AC3E}">
        <p14:creationId xmlns:p14="http://schemas.microsoft.com/office/powerpoint/2010/main" val="389248183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shade val="100000"/>
                <a:satMod val="185000"/>
                <a:lumMod val="120000"/>
              </a:schemeClr>
            </a:gs>
            <a:gs pos="100000">
              <a:schemeClr val="bg1">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50FD59-96EC-4732-90AC-13CA14F76D9E}"/>
              </a:ext>
            </a:extLst>
          </p:cNvPr>
          <p:cNvPicPr>
            <a:picLocks noChangeAspect="1"/>
          </p:cNvPicPr>
          <p:nvPr/>
        </p:nvPicPr>
        <p:blipFill rotWithShape="1">
          <a:blip r:embed="rId2">
            <a:alphaModFix amt="25000"/>
            <a:extLst/>
          </a:blip>
          <a:srcRect l="7371" r="3628" b="-1"/>
          <a:stretch/>
        </p:blipFill>
        <p:spPr>
          <a:xfrm>
            <a:off x="20" y="10"/>
            <a:ext cx="9143980" cy="6857990"/>
          </a:xfrm>
          <a:prstGeom prst="rect">
            <a:avLst/>
          </a:prstGeom>
        </p:spPr>
      </p:pic>
      <p:sp>
        <p:nvSpPr>
          <p:cNvPr id="48130" name="Rectangle 2"/>
          <p:cNvSpPr>
            <a:spLocks noGrp="1" noRot="1" noChangeArrowheads="1"/>
          </p:cNvSpPr>
          <p:nvPr>
            <p:ph type="title"/>
          </p:nvPr>
        </p:nvSpPr>
        <p:spPr>
          <a:xfrm>
            <a:off x="1673352" y="964692"/>
            <a:ext cx="5797296" cy="1188720"/>
          </a:xfrm>
          <a:solidFill>
            <a:schemeClr val="bg1">
              <a:alpha val="30000"/>
            </a:schemeClr>
          </a:solidFill>
          <a:ln>
            <a:solidFill>
              <a:srgbClr val="FFFFFF"/>
            </a:solidFill>
          </a:ln>
        </p:spPr>
        <p:txBody>
          <a:bodyPr>
            <a:normAutofit/>
          </a:bodyPr>
          <a:lstStyle/>
          <a:p>
            <a:pPr eaLnBrk="1" hangingPunct="1">
              <a:defRPr/>
            </a:pPr>
            <a:r>
              <a:rPr lang="en-GB">
                <a:solidFill>
                  <a:schemeClr val="tx1"/>
                </a:solidFill>
              </a:rPr>
              <a:t>Realism and Fairy Tales II</a:t>
            </a:r>
            <a:endParaRPr lang="en-US">
              <a:solidFill>
                <a:schemeClr val="tx1"/>
              </a:solidFill>
            </a:endParaRPr>
          </a:p>
        </p:txBody>
      </p:sp>
      <p:sp>
        <p:nvSpPr>
          <p:cNvPr id="48131" name="Rectangle 3"/>
          <p:cNvSpPr>
            <a:spLocks noGrp="1" noChangeArrowheads="1"/>
          </p:cNvSpPr>
          <p:nvPr>
            <p:ph idx="1"/>
          </p:nvPr>
        </p:nvSpPr>
        <p:spPr>
          <a:xfrm>
            <a:off x="1673352" y="2638044"/>
            <a:ext cx="5797296" cy="3101983"/>
          </a:xfrm>
        </p:spPr>
        <p:txBody>
          <a:bodyPr>
            <a:normAutofit/>
          </a:bodyPr>
          <a:lstStyle/>
          <a:p>
            <a:pPr eaLnBrk="1" hangingPunct="1">
              <a:defRPr/>
            </a:pPr>
            <a:r>
              <a:rPr lang="en-GB"/>
              <a:t>Fairy tale elements—the orphan; Hogwarts as a place of tests; abandonment; multiple parents; rites of passage into wizardry.</a:t>
            </a:r>
          </a:p>
          <a:p>
            <a:pPr eaLnBrk="1" hangingPunct="1">
              <a:defRPr/>
            </a:pPr>
            <a:r>
              <a:rPr lang="en-GB"/>
              <a:t>Realism—the imperfections of the hero (and of Hogwarts); humour (the humour’s empathy is another link between characters and readers, “moving from the absurd to the momentous with ease” (Pharr 65), companionship, integrity, depression, betrayal, moral ambiguity of (some) villains.</a:t>
            </a:r>
            <a:endParaRPr lang="en-US"/>
          </a:p>
        </p:txBody>
      </p:sp>
    </p:spTree>
    <p:extLst>
      <p:ext uri="{BB962C8B-B14F-4D97-AF65-F5344CB8AC3E}">
        <p14:creationId xmlns:p14="http://schemas.microsoft.com/office/powerpoint/2010/main" val="330323072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shade val="100000"/>
                <a:satMod val="185000"/>
                <a:lumMod val="120000"/>
              </a:schemeClr>
            </a:gs>
            <a:gs pos="100000">
              <a:schemeClr val="bg1">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D60AB8-44AD-465A-BF4A-CC020DFA2CAE}"/>
              </a:ext>
            </a:extLst>
          </p:cNvPr>
          <p:cNvPicPr>
            <a:picLocks noChangeAspect="1"/>
          </p:cNvPicPr>
          <p:nvPr/>
        </p:nvPicPr>
        <p:blipFill rotWithShape="1">
          <a:blip r:embed="rId2">
            <a:alphaModFix amt="25000"/>
            <a:extLst/>
          </a:blip>
          <a:srcRect/>
          <a:stretch/>
        </p:blipFill>
        <p:spPr>
          <a:xfrm>
            <a:off x="0" y="0"/>
            <a:ext cx="9144000" cy="6858000"/>
          </a:xfrm>
          <a:prstGeom prst="rect">
            <a:avLst/>
          </a:prstGeom>
        </p:spPr>
      </p:pic>
      <p:sp>
        <p:nvSpPr>
          <p:cNvPr id="49154" name="Rectangle 2"/>
          <p:cNvSpPr>
            <a:spLocks noGrp="1" noRot="1" noChangeArrowheads="1"/>
          </p:cNvSpPr>
          <p:nvPr>
            <p:ph type="title"/>
          </p:nvPr>
        </p:nvSpPr>
        <p:spPr>
          <a:xfrm>
            <a:off x="1673352" y="964692"/>
            <a:ext cx="5797296" cy="1188720"/>
          </a:xfrm>
          <a:solidFill>
            <a:schemeClr val="bg1">
              <a:alpha val="30000"/>
            </a:schemeClr>
          </a:solidFill>
          <a:ln>
            <a:solidFill>
              <a:srgbClr val="FFFFFF"/>
            </a:solidFill>
          </a:ln>
        </p:spPr>
        <p:txBody>
          <a:bodyPr>
            <a:normAutofit/>
          </a:bodyPr>
          <a:lstStyle/>
          <a:p>
            <a:pPr eaLnBrk="1" hangingPunct="1">
              <a:defRPr/>
            </a:pPr>
            <a:r>
              <a:rPr lang="en-GB">
                <a:solidFill>
                  <a:schemeClr val="tx1"/>
                </a:solidFill>
              </a:rPr>
              <a:t>Myths and Moral Tests</a:t>
            </a:r>
            <a:endParaRPr lang="en-US">
              <a:solidFill>
                <a:schemeClr val="tx1"/>
              </a:solidFill>
            </a:endParaRPr>
          </a:p>
        </p:txBody>
      </p:sp>
      <p:sp>
        <p:nvSpPr>
          <p:cNvPr id="49155" name="Rectangle 3"/>
          <p:cNvSpPr>
            <a:spLocks noGrp="1" noChangeArrowheads="1"/>
          </p:cNvSpPr>
          <p:nvPr>
            <p:ph idx="1"/>
          </p:nvPr>
        </p:nvSpPr>
        <p:spPr>
          <a:xfrm>
            <a:off x="1673352" y="2638044"/>
            <a:ext cx="5797296" cy="3101983"/>
          </a:xfrm>
        </p:spPr>
        <p:txBody>
          <a:bodyPr>
            <a:normAutofit/>
          </a:bodyPr>
          <a:lstStyle/>
          <a:p>
            <a:pPr marL="609600" indent="-609600" eaLnBrk="1" hangingPunct="1">
              <a:defRPr/>
            </a:pPr>
            <a:r>
              <a:rPr lang="en-GB"/>
              <a:t>Otto Rank, </a:t>
            </a:r>
            <a:r>
              <a:rPr lang="en-GB" i="1"/>
              <a:t>The Myth of the Birth of the Hero</a:t>
            </a:r>
            <a:r>
              <a:rPr lang="en-GB"/>
              <a:t> (1909)—the classic Freudian analysis of hero myths. Ten basic elements:</a:t>
            </a:r>
          </a:p>
          <a:p>
            <a:pPr marL="609600" indent="-609600" eaLnBrk="1" hangingPunct="1">
              <a:buFont typeface="Wingdings" pitchFamily="2" charset="2"/>
              <a:buAutoNum type="arabicPeriod"/>
              <a:defRPr/>
            </a:pPr>
            <a:r>
              <a:rPr lang="en-GB"/>
              <a:t>The boy is the son of royal or immortal parents</a:t>
            </a:r>
          </a:p>
          <a:p>
            <a:pPr marL="609600" indent="-609600" eaLnBrk="1" hangingPunct="1">
              <a:buFont typeface="Wingdings" pitchFamily="2" charset="2"/>
              <a:buAutoNum type="arabicPeriod"/>
              <a:defRPr/>
            </a:pPr>
            <a:r>
              <a:rPr lang="en-GB"/>
              <a:t>Difficulties precede the conception</a:t>
            </a:r>
          </a:p>
          <a:p>
            <a:pPr marL="609600" indent="-609600" eaLnBrk="1" hangingPunct="1">
              <a:buFont typeface="Wingdings" pitchFamily="2" charset="2"/>
              <a:buAutoNum type="arabicPeriod"/>
              <a:defRPr/>
            </a:pPr>
            <a:r>
              <a:rPr lang="en-GB"/>
              <a:t>Child’s life is threatened by an enemy</a:t>
            </a:r>
          </a:p>
          <a:p>
            <a:pPr marL="609600" indent="-609600" eaLnBrk="1" hangingPunct="1">
              <a:buFont typeface="Wingdings" pitchFamily="2" charset="2"/>
              <a:buAutoNum type="arabicPeriod"/>
              <a:defRPr/>
            </a:pPr>
            <a:r>
              <a:rPr lang="en-GB"/>
              <a:t>Boy is separated from his parents</a:t>
            </a:r>
          </a:p>
          <a:p>
            <a:pPr marL="609600" indent="-609600" eaLnBrk="1" hangingPunct="1">
              <a:buFont typeface="Wingdings" pitchFamily="2" charset="2"/>
              <a:buAutoNum type="arabicPeriod"/>
              <a:defRPr/>
            </a:pPr>
            <a:r>
              <a:rPr lang="en-GB"/>
              <a:t>Boy is exposed in a basket or other receptacle</a:t>
            </a:r>
            <a:endParaRPr lang="en-US"/>
          </a:p>
        </p:txBody>
      </p:sp>
    </p:spTree>
    <p:extLst>
      <p:ext uri="{BB962C8B-B14F-4D97-AF65-F5344CB8AC3E}">
        <p14:creationId xmlns:p14="http://schemas.microsoft.com/office/powerpoint/2010/main" val="2596684182"/>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099" name="Picture 3" descr="voldemort"/>
          <p:cNvPicPr>
            <a:picLocks noChangeAspect="1" noChangeArrowheads="1"/>
          </p:cNvPicPr>
          <p:nvPr/>
        </p:nvPicPr>
        <p:blipFill rotWithShape="1">
          <a:blip r:embed="rId2">
            <a:extLst>
              <a:ext uri="{28A0092B-C50C-407E-A947-70E740481C1C}">
                <a14:useLocalDpi xmlns:a14="http://schemas.microsoft.com/office/drawing/2010/main" val="0"/>
              </a:ext>
            </a:extLst>
          </a:blip>
          <a:srcRect l="11667" r="-1"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title"/>
          </p:nvPr>
        </p:nvSpPr>
        <p:spPr>
          <a:xfrm>
            <a:off x="1673352" y="5045160"/>
            <a:ext cx="5797296" cy="731520"/>
          </a:xfrm>
          <a:solidFill>
            <a:srgbClr val="000000">
              <a:alpha val="70000"/>
            </a:srgbClr>
          </a:solidFill>
          <a:ln>
            <a:noFill/>
          </a:ln>
        </p:spPr>
        <p:txBody>
          <a:bodyPr vert="horz" lIns="182880" tIns="182880" rIns="182880" bIns="182880" rtlCol="0" anchor="ctr">
            <a:normAutofit/>
          </a:bodyPr>
          <a:lstStyle/>
          <a:p>
            <a:r>
              <a:rPr lang="en-US" sz="1300" kern="1200" cap="all" spc="200" baseline="0" dirty="0">
                <a:solidFill>
                  <a:srgbClr val="FFFFFF"/>
                </a:solidFill>
                <a:latin typeface="+mj-lt"/>
                <a:ea typeface="+mj-ea"/>
                <a:cs typeface="+mj-cs"/>
              </a:rPr>
              <a:t>Voldemort as Villain</a:t>
            </a:r>
            <a:br>
              <a:rPr lang="en-US" sz="1300" kern="1200" cap="all" spc="200" baseline="0" dirty="0">
                <a:solidFill>
                  <a:srgbClr val="FFFFFF"/>
                </a:solidFill>
                <a:latin typeface="+mj-lt"/>
                <a:ea typeface="+mj-ea"/>
                <a:cs typeface="+mj-cs"/>
              </a:rPr>
            </a:br>
            <a:r>
              <a:rPr lang="en-US" sz="1300" kern="1200" cap="all" spc="200" baseline="0" dirty="0">
                <a:solidFill>
                  <a:srgbClr val="FFFFFF"/>
                </a:solidFill>
                <a:latin typeface="+mj-lt"/>
                <a:ea typeface="+mj-ea"/>
                <a:cs typeface="+mj-cs"/>
              </a:rPr>
              <a:t>(Intrusion Fantasy)</a:t>
            </a:r>
          </a:p>
        </p:txBody>
      </p:sp>
      <p:sp>
        <p:nvSpPr>
          <p:cNvPr id="72" name="Rectangle 71">
            <a:extLst>
              <a:ext uri="{FF2B5EF4-FFF2-40B4-BE49-F238E27FC236}">
                <a16:creationId xmlns:a16="http://schemas.microsoft.com/office/drawing/2014/main" id="{A70E44F7-1AE7-45C1-BB2F-447BC47EA0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1051" y="4880568"/>
            <a:ext cx="6041898" cy="106070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4298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438" y="260648"/>
            <a:ext cx="5937755" cy="1188720"/>
          </a:xfrm>
        </p:spPr>
        <p:txBody>
          <a:bodyPr>
            <a:normAutofit fontScale="90000"/>
          </a:bodyPr>
          <a:lstStyle/>
          <a:p>
            <a:r>
              <a:rPr lang="en-GB" b="0" dirty="0"/>
              <a:t>Pastor: Parents should drown kids instead of letting them read Harry Potter</a:t>
            </a:r>
            <a:endParaRPr lang="en-GB" dirty="0"/>
          </a:p>
        </p:txBody>
      </p:sp>
      <p:sp>
        <p:nvSpPr>
          <p:cNvPr id="3" name="Content Placeholder 2"/>
          <p:cNvSpPr>
            <a:spLocks noGrp="1"/>
          </p:cNvSpPr>
          <p:nvPr>
            <p:ph idx="1"/>
          </p:nvPr>
        </p:nvSpPr>
        <p:spPr>
          <a:xfrm>
            <a:off x="179512" y="5373216"/>
            <a:ext cx="8784976" cy="752947"/>
          </a:xfrm>
        </p:spPr>
        <p:txBody>
          <a:bodyPr>
            <a:normAutofit fontScale="85000" lnSpcReduction="10000"/>
          </a:bodyPr>
          <a:lstStyle/>
          <a:p>
            <a:pPr marL="0" indent="0">
              <a:buNone/>
            </a:pPr>
            <a:r>
              <a:rPr lang="en-GB" sz="2000" dirty="0">
                <a:hlinkClick r:id="rId2"/>
              </a:rPr>
              <a:t>http://www.pinknews.co.uk/2015/11/09/pastor-parents-should-drown-kids-instead-of-letting-them-read-harry-potter/?utm_source=PNFB&amp;utm_medium=socialFB&amp;utm_campaign=PNFacebook</a:t>
            </a:r>
            <a:endParaRPr lang="en-GB" sz="2000" dirty="0"/>
          </a:p>
          <a:p>
            <a:pPr marL="0" indent="0">
              <a:buNone/>
            </a:pPr>
            <a:endParaRPr lang="en-GB" sz="2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886464"/>
            <a:ext cx="5783288" cy="3216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66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124" name="Picture 4" descr="3148967_tml"/>
          <p:cNvPicPr>
            <a:picLocks noChangeAspect="1" noChangeArrowheads="1"/>
          </p:cNvPicPr>
          <p:nvPr/>
        </p:nvPicPr>
        <p:blipFill rotWithShape="1">
          <a:blip r:embed="rId2">
            <a:extLst>
              <a:ext uri="{28A0092B-C50C-407E-A947-70E740481C1C}">
                <a14:useLocalDpi xmlns:a14="http://schemas.microsoft.com/office/drawing/2010/main" val="0"/>
              </a:ext>
            </a:extLst>
          </a:blip>
          <a:srcRect l="7117" r="10450"/>
          <a:stretch/>
        </p:blipFill>
        <p:spPr bwMode="auto">
          <a:xfrm>
            <a:off x="20" y="10"/>
            <a:ext cx="5653258"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title"/>
          </p:nvPr>
        </p:nvSpPr>
        <p:spPr>
          <a:xfrm>
            <a:off x="603504" y="2844368"/>
            <a:ext cx="4446270" cy="1188720"/>
          </a:xfrm>
          <a:solidFill>
            <a:schemeClr val="bg1">
              <a:alpha val="80000"/>
            </a:schemeClr>
          </a:solidFill>
          <a:ln>
            <a:solidFill>
              <a:schemeClr val="tx1">
                <a:lumMod val="75000"/>
                <a:lumOff val="25000"/>
              </a:schemeClr>
            </a:solidFill>
          </a:ln>
        </p:spPr>
        <p:txBody>
          <a:bodyPr vert="horz" lIns="182880" tIns="182880" rIns="182880" bIns="182880" rtlCol="0" anchor="ctr">
            <a:normAutofit/>
          </a:bodyPr>
          <a:lstStyle/>
          <a:p>
            <a:r>
              <a:rPr lang="en-US" sz="2800">
                <a:solidFill>
                  <a:schemeClr val="tx1">
                    <a:lumMod val="85000"/>
                    <a:lumOff val="15000"/>
                  </a:schemeClr>
                </a:solidFill>
              </a:rPr>
              <a:t>Real and Adopted Parents?</a:t>
            </a:r>
          </a:p>
        </p:txBody>
      </p:sp>
      <p:sp>
        <p:nvSpPr>
          <p:cNvPr id="73" name="Rectangle 72">
            <a:extLst>
              <a:ext uri="{FF2B5EF4-FFF2-40B4-BE49-F238E27FC236}">
                <a16:creationId xmlns:a16="http://schemas.microsoft.com/office/drawing/2014/main" id="{68D8C857-9447-4941-8520-9A44A926F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674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Rectangle 3"/>
          <p:cNvSpPr>
            <a:spLocks noGrp="1" noChangeArrowheads="1"/>
          </p:cNvSpPr>
          <p:nvPr>
            <p:ph type="body" sz="half" idx="1"/>
          </p:nvPr>
        </p:nvSpPr>
        <p:spPr>
          <a:xfrm>
            <a:off x="6181704" y="973600"/>
            <a:ext cx="2530602" cy="4924280"/>
          </a:xfrm>
        </p:spPr>
        <p:txBody>
          <a:bodyPr vert="horz" lIns="91440" tIns="45720" rIns="91440" bIns="45720" rtlCol="0" anchor="ctr">
            <a:normAutofit/>
          </a:bodyPr>
          <a:lstStyle/>
          <a:p>
            <a:r>
              <a:rPr lang="en-US">
                <a:solidFill>
                  <a:srgbClr val="FFFFFF"/>
                </a:solidFill>
              </a:rPr>
              <a:t>Hagrid</a:t>
            </a:r>
          </a:p>
          <a:p>
            <a:r>
              <a:rPr lang="en-US">
                <a:solidFill>
                  <a:srgbClr val="FFFFFF"/>
                </a:solidFill>
              </a:rPr>
              <a:t>Dumbledore</a:t>
            </a:r>
          </a:p>
          <a:p>
            <a:r>
              <a:rPr lang="en-US">
                <a:solidFill>
                  <a:srgbClr val="FFFFFF"/>
                </a:solidFill>
              </a:rPr>
              <a:t>Professor McGonagall</a:t>
            </a:r>
          </a:p>
        </p:txBody>
      </p:sp>
    </p:spTree>
    <p:extLst>
      <p:ext uri="{BB962C8B-B14F-4D97-AF65-F5344CB8AC3E}">
        <p14:creationId xmlns:p14="http://schemas.microsoft.com/office/powerpoint/2010/main" val="3670928601"/>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060848"/>
            <a:ext cx="3970784" cy="1143000"/>
          </a:xfrm>
        </p:spPr>
        <p:txBody>
          <a:bodyPr>
            <a:noAutofit/>
          </a:bodyPr>
          <a:lstStyle/>
          <a:p>
            <a:r>
              <a:rPr lang="en-GB" sz="4000" dirty="0"/>
              <a:t>New Harry Potter film?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42433"/>
            <a:ext cx="4499992" cy="616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34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8489"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6FE2A68-80DF-4688-A9A5-D992C18855E2}"/>
              </a:ext>
            </a:extLst>
          </p:cNvPr>
          <p:cNvSpPr>
            <a:spLocks noGrp="1"/>
          </p:cNvSpPr>
          <p:nvPr>
            <p:ph type="title"/>
          </p:nvPr>
        </p:nvSpPr>
        <p:spPr>
          <a:xfrm>
            <a:off x="482599" y="643467"/>
            <a:ext cx="4682039" cy="1728044"/>
          </a:xfrm>
          <a:noFill/>
          <a:ln>
            <a:solidFill>
              <a:schemeClr val="bg1"/>
            </a:solidFill>
          </a:ln>
        </p:spPr>
        <p:txBody>
          <a:bodyPr vert="horz" wrap="square" lIns="182880" tIns="182880" rIns="182880" bIns="182880" rtlCol="0" anchor="ctr">
            <a:normAutofit/>
          </a:bodyPr>
          <a:lstStyle/>
          <a:p>
            <a:r>
              <a:rPr lang="en-US" sz="2800">
                <a:solidFill>
                  <a:schemeClr val="bg1"/>
                </a:solidFill>
              </a:rPr>
              <a:t>J.K. Rowling</a:t>
            </a:r>
          </a:p>
        </p:txBody>
      </p:sp>
      <p:sp>
        <p:nvSpPr>
          <p:cNvPr id="8195" name="Rectangle 3"/>
          <p:cNvSpPr>
            <a:spLocks noGrp="1" noChangeArrowheads="1"/>
          </p:cNvSpPr>
          <p:nvPr>
            <p:ph type="body" sz="half" idx="1"/>
          </p:nvPr>
        </p:nvSpPr>
        <p:spPr>
          <a:xfrm>
            <a:off x="482600" y="2638044"/>
            <a:ext cx="4682036" cy="3415622"/>
          </a:xfrm>
        </p:spPr>
        <p:txBody>
          <a:bodyPr vert="horz" lIns="91440" tIns="45720" rIns="91440" bIns="45720" rtlCol="0">
            <a:normAutofit/>
          </a:bodyPr>
          <a:lstStyle/>
          <a:p>
            <a:r>
              <a:rPr lang="en-US">
                <a:solidFill>
                  <a:schemeClr val="bg1"/>
                </a:solidFill>
              </a:rPr>
              <a:t>Mother diagnosed with MS when she was a teenager. </a:t>
            </a:r>
          </a:p>
          <a:p>
            <a:r>
              <a:rPr lang="en-US">
                <a:solidFill>
                  <a:schemeClr val="bg1"/>
                </a:solidFill>
              </a:rPr>
              <a:t>Worked for Amnesty International and as a language assistant in Portugal.</a:t>
            </a:r>
          </a:p>
          <a:p>
            <a:r>
              <a:rPr lang="en-US">
                <a:solidFill>
                  <a:schemeClr val="bg1"/>
                </a:solidFill>
              </a:rPr>
              <a:t>Wrote a great deal of her first Harry Potter book while bringing up her daughter in a one parent family.  </a:t>
            </a:r>
          </a:p>
        </p:txBody>
      </p:sp>
      <p:pic>
        <p:nvPicPr>
          <p:cNvPr id="8196" name="Picture 4" descr="svROWLING_narrowweb__300x472,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89902" y="1303784"/>
            <a:ext cx="2571497" cy="40496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100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3504" y="964692"/>
            <a:ext cx="3357604" cy="1188720"/>
          </a:xfrm>
        </p:spPr>
        <p:txBody>
          <a:bodyPr vert="horz" lIns="182880" tIns="182880" rIns="182880" bIns="182880" rtlCol="0" anchor="ctr">
            <a:normAutofit/>
          </a:bodyPr>
          <a:lstStyle/>
          <a:p>
            <a:pPr fontAlgn="auto">
              <a:spcAft>
                <a:spcPts val="0"/>
              </a:spcAft>
              <a:defRPr/>
            </a:pPr>
            <a:r>
              <a:rPr lang="en-US" sz="1500" i="1"/>
              <a:t>Harry Potter and the Philosopher’s Stone: </a:t>
            </a:r>
            <a:r>
              <a:rPr lang="en-US" sz="1500"/>
              <a:t>a novel of English Tradition</a:t>
            </a:r>
            <a:r>
              <a:rPr lang="en-US" sz="1500" i="1"/>
              <a:t> </a:t>
            </a:r>
          </a:p>
        </p:txBody>
      </p:sp>
      <p:sp>
        <p:nvSpPr>
          <p:cNvPr id="9219" name="Rectangle 4"/>
          <p:cNvSpPr>
            <a:spLocks noGrp="1" noChangeArrowheads="1"/>
          </p:cNvSpPr>
          <p:nvPr>
            <p:ph sz="half" idx="1"/>
          </p:nvPr>
        </p:nvSpPr>
        <p:spPr>
          <a:xfrm>
            <a:off x="602433" y="2638044"/>
            <a:ext cx="3369699" cy="3263206"/>
          </a:xfrm>
        </p:spPr>
        <p:txBody>
          <a:bodyPr vert="horz" lIns="91440" tIns="45720" rIns="91440" bIns="45720" rtlCol="0">
            <a:normAutofit/>
          </a:bodyPr>
          <a:lstStyle/>
          <a:p>
            <a:r>
              <a:rPr lang="en-US"/>
              <a:t>‘Rowling presents two Englands, mundane and magical, divided not by social classes, but by the distinction between the "perfectly normal" (mean and selfish) and the adherents of sorcery.’ - Bloom </a:t>
            </a:r>
          </a:p>
        </p:txBody>
      </p:sp>
      <p:sp>
        <p:nvSpPr>
          <p:cNvPr id="137" name="Rectangle 136">
            <a:extLst>
              <a:ext uri="{FF2B5EF4-FFF2-40B4-BE49-F238E27FC236}">
                <a16:creationId xmlns:a16="http://schemas.microsoft.com/office/drawing/2014/main" id="{56533F40-045E-4E3D-9243-864CD4E586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7703" y="964692"/>
            <a:ext cx="408051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30402EC6-D845-41B3-BEBE-CB34D9BFEA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3024" y="1128683"/>
            <a:ext cx="3829870" cy="4608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3" descr="UK locations for Harry Potter and the Philosopher's S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4591" y="1657538"/>
            <a:ext cx="3586734" cy="35508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202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95536" y="692696"/>
            <a:ext cx="8229600" cy="777875"/>
          </a:xfrm>
        </p:spPr>
        <p:txBody>
          <a:bodyPr>
            <a:noAutofit/>
          </a:bodyPr>
          <a:lstStyle/>
          <a:p>
            <a:pPr eaLnBrk="1" fontAlgn="auto" hangingPunct="1">
              <a:spcAft>
                <a:spcPts val="0"/>
              </a:spcAft>
              <a:defRPr/>
            </a:pPr>
            <a:r>
              <a:rPr lang="en-GB" sz="3200" dirty="0">
                <a:solidFill>
                  <a:schemeClr val="tx1"/>
                </a:solidFill>
              </a:rPr>
              <a:t>Jane Sullivan on </a:t>
            </a:r>
            <a:br>
              <a:rPr lang="en-GB" sz="3200" dirty="0">
                <a:solidFill>
                  <a:schemeClr val="tx1"/>
                </a:solidFill>
              </a:rPr>
            </a:br>
            <a:r>
              <a:rPr lang="en-GB" sz="3200" dirty="0">
                <a:solidFill>
                  <a:schemeClr val="tx1"/>
                </a:solidFill>
              </a:rPr>
              <a:t>the “Bad Writing” Debate</a:t>
            </a:r>
          </a:p>
        </p:txBody>
      </p:sp>
      <p:sp>
        <p:nvSpPr>
          <p:cNvPr id="11267" name="Rectangle 3"/>
          <p:cNvSpPr>
            <a:spLocks noGrp="1" noChangeArrowheads="1"/>
          </p:cNvSpPr>
          <p:nvPr>
            <p:ph idx="1"/>
          </p:nvPr>
        </p:nvSpPr>
        <p:spPr>
          <a:xfrm>
            <a:off x="179388" y="1772816"/>
            <a:ext cx="8445747" cy="3312368"/>
          </a:xfrm>
        </p:spPr>
        <p:txBody>
          <a:bodyPr>
            <a:normAutofit fontScale="70000" lnSpcReduction="20000"/>
          </a:bodyPr>
          <a:lstStyle/>
          <a:p>
            <a:pPr eaLnBrk="1" hangingPunct="1">
              <a:lnSpc>
                <a:spcPct val="80000"/>
              </a:lnSpc>
              <a:buFontTx/>
              <a:buNone/>
            </a:pPr>
            <a:r>
              <a:rPr lang="en-GB" sz="4000" dirty="0"/>
              <a:t>Jane Sullivan </a:t>
            </a:r>
          </a:p>
          <a:p>
            <a:pPr eaLnBrk="1" hangingPunct="1">
              <a:lnSpc>
                <a:spcPct val="80000"/>
              </a:lnSpc>
              <a:buFontTx/>
              <a:buNone/>
            </a:pPr>
            <a:r>
              <a:rPr lang="en-GB" sz="4000" dirty="0"/>
              <a:t>‘We can express disapproval of all those adults reading Harry Potter in trains and trams; we can snort in derision at those who already want to declare the books as classics of children's literature; we can praise other writers for children we think are much better; we can launch magisterial attacks on J.K. Rowling's style (or lack of it), her derivative magical world, her dire need of an editor. All these things have been done, over and over. But what we cannot do is turn ourselves back into children and see her books through their eyes.’</a:t>
            </a:r>
          </a:p>
          <a:p>
            <a:pPr eaLnBrk="1" hangingPunct="1">
              <a:lnSpc>
                <a:spcPct val="80000"/>
              </a:lnSpc>
              <a:buFontTx/>
              <a:buNone/>
            </a:pPr>
            <a:r>
              <a:rPr lang="en-GB" sz="2000" dirty="0"/>
              <a:t>		</a:t>
            </a:r>
          </a:p>
          <a:p>
            <a:pPr eaLnBrk="1" hangingPunct="1">
              <a:lnSpc>
                <a:spcPct val="80000"/>
              </a:lnSpc>
              <a:buFontTx/>
              <a:buNone/>
            </a:pPr>
            <a:endParaRPr lang="en-GB" sz="2000" dirty="0"/>
          </a:p>
        </p:txBody>
      </p:sp>
      <p:sp>
        <p:nvSpPr>
          <p:cNvPr id="2" name="Rectangle 1">
            <a:extLst>
              <a:ext uri="{FF2B5EF4-FFF2-40B4-BE49-F238E27FC236}">
                <a16:creationId xmlns:a16="http://schemas.microsoft.com/office/drawing/2014/main" id="{17E571BF-7187-4991-A5FC-4C4DD55FCE5E}"/>
              </a:ext>
            </a:extLst>
          </p:cNvPr>
          <p:cNvSpPr/>
          <p:nvPr/>
        </p:nvSpPr>
        <p:spPr>
          <a:xfrm>
            <a:off x="528280" y="5064263"/>
            <a:ext cx="4572000" cy="923330"/>
          </a:xfrm>
          <a:prstGeom prst="rect">
            <a:avLst/>
          </a:prstGeom>
        </p:spPr>
        <p:txBody>
          <a:bodyPr>
            <a:spAutoFit/>
          </a:bodyPr>
          <a:lstStyle/>
          <a:p>
            <a:r>
              <a:rPr lang="en-GB" dirty="0">
                <a:hlinkClick r:id="rId2"/>
              </a:rPr>
              <a:t>https://www.theguardian.com/books/booksblog/2007/jul/17/harrypottersbigconisthep</a:t>
            </a:r>
            <a:endParaRPr lang="en-GB" dirty="0"/>
          </a:p>
          <a:p>
            <a:endParaRPr lang="en-GB" dirty="0"/>
          </a:p>
        </p:txBody>
      </p:sp>
      <p:sp>
        <p:nvSpPr>
          <p:cNvPr id="3" name="Rectangle 2">
            <a:extLst>
              <a:ext uri="{FF2B5EF4-FFF2-40B4-BE49-F238E27FC236}">
                <a16:creationId xmlns:a16="http://schemas.microsoft.com/office/drawing/2014/main" id="{7ACA7A43-7157-4784-ACC5-147EB52B3D59}"/>
              </a:ext>
            </a:extLst>
          </p:cNvPr>
          <p:cNvSpPr/>
          <p:nvPr/>
        </p:nvSpPr>
        <p:spPr>
          <a:xfrm>
            <a:off x="3635896" y="5805264"/>
            <a:ext cx="4572000" cy="1200329"/>
          </a:xfrm>
          <a:prstGeom prst="rect">
            <a:avLst/>
          </a:prstGeom>
        </p:spPr>
        <p:txBody>
          <a:bodyPr>
            <a:spAutoFit/>
          </a:bodyPr>
          <a:lstStyle/>
          <a:p>
            <a:r>
              <a:rPr lang="en-GB" dirty="0">
                <a:hlinkClick r:id="rId3"/>
              </a:rPr>
              <a:t>https://www.reddit.com/r/changemyview/comments/1hafxx/i_believe_that_the_harry_potter_series_is_lazy/</a:t>
            </a:r>
            <a:endParaRPr lang="en-GB" dirty="0"/>
          </a:p>
          <a:p>
            <a:endParaRPr lang="en-GB" dirty="0"/>
          </a:p>
        </p:txBody>
      </p:sp>
    </p:spTree>
    <p:extLst>
      <p:ext uri="{BB962C8B-B14F-4D97-AF65-F5344CB8AC3E}">
        <p14:creationId xmlns:p14="http://schemas.microsoft.com/office/powerpoint/2010/main" val="423204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179388" y="548680"/>
            <a:ext cx="8713787" cy="6077545"/>
          </a:xfrm>
        </p:spPr>
        <p:txBody>
          <a:bodyPr>
            <a:normAutofit lnSpcReduction="10000"/>
          </a:bodyPr>
          <a:lstStyle/>
          <a:p>
            <a:pPr eaLnBrk="1" hangingPunct="1">
              <a:lnSpc>
                <a:spcPct val="90000"/>
              </a:lnSpc>
              <a:buFontTx/>
              <a:buNone/>
            </a:pPr>
            <a:r>
              <a:rPr lang="en-GB" sz="2600" dirty="0"/>
              <a:t>‘In my own case, some of the most wonderful memories I have of childhood reading are not of the great children's classics (though I read and enjoyed those too) but of seven books by a writer much, much worse than J.K. Rowling. She was politically incorrect, her prose was flat and twee and </a:t>
            </a:r>
            <a:r>
              <a:rPr lang="en-GB" sz="2600" dirty="0" err="1"/>
              <a:t>cliche</a:t>
            </a:r>
            <a:r>
              <a:rPr lang="en-GB" sz="2600" dirty="0"/>
              <a:t>-ridden and her characters lived in a jolly never-never land where you could go off into the countryside for hours or days at a time with no parental supervision and only a few buns and gallons of ginger beer to keep you going.’</a:t>
            </a:r>
          </a:p>
          <a:p>
            <a:pPr eaLnBrk="1" hangingPunct="1">
              <a:lnSpc>
                <a:spcPct val="90000"/>
              </a:lnSpc>
              <a:buFontTx/>
              <a:buNone/>
            </a:pPr>
            <a:endParaRPr lang="en-GB" sz="2600" dirty="0"/>
          </a:p>
          <a:p>
            <a:pPr>
              <a:lnSpc>
                <a:spcPct val="90000"/>
              </a:lnSpc>
              <a:buNone/>
            </a:pPr>
            <a:r>
              <a:rPr lang="en-GB" sz="2800" dirty="0"/>
              <a:t>I'm talking about Enid Blyton, of course - a writer Byatt briefly refers to because children once invested her "pasteboard kids with their own childish desires and hopes". Yes, but what desires and hopes, and what pasteboard!’</a:t>
            </a:r>
          </a:p>
          <a:p>
            <a:pPr algn="r">
              <a:lnSpc>
                <a:spcPct val="90000"/>
              </a:lnSpc>
              <a:buNone/>
            </a:pPr>
            <a:r>
              <a:rPr lang="en-GB" sz="2800" dirty="0"/>
              <a:t>A.S. Byatt</a:t>
            </a:r>
          </a:p>
          <a:p>
            <a:pPr eaLnBrk="1" hangingPunct="1">
              <a:lnSpc>
                <a:spcPct val="90000"/>
              </a:lnSpc>
              <a:buFontTx/>
              <a:buNone/>
            </a:pPr>
            <a:endParaRPr lang="en-GB" sz="2600" dirty="0"/>
          </a:p>
          <a:p>
            <a:pPr eaLnBrk="1" hangingPunct="1">
              <a:lnSpc>
                <a:spcPct val="90000"/>
              </a:lnSpc>
              <a:buFontTx/>
              <a:buNone/>
            </a:pPr>
            <a:endParaRPr lang="en-GB" sz="2600" dirty="0"/>
          </a:p>
          <a:p>
            <a:pPr eaLnBrk="1" hangingPunct="1">
              <a:lnSpc>
                <a:spcPct val="90000"/>
              </a:lnSpc>
            </a:pPr>
            <a:endParaRPr lang="en-GB" dirty="0"/>
          </a:p>
        </p:txBody>
      </p:sp>
    </p:spTree>
    <p:extLst>
      <p:ext uri="{BB962C8B-B14F-4D97-AF65-F5344CB8AC3E}">
        <p14:creationId xmlns:p14="http://schemas.microsoft.com/office/powerpoint/2010/main" val="2013239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810391-1EE7-4BCD-B7A2-B83D35DE560F}"/>
              </a:ext>
            </a:extLst>
          </p:cNvPr>
          <p:cNvPicPr>
            <a:picLocks noChangeAspect="1"/>
          </p:cNvPicPr>
          <p:nvPr/>
        </p:nvPicPr>
        <p:blipFill rotWithShape="1">
          <a:blip r:embed="rId2">
            <a:alphaModFix amt="40000"/>
            <a:extLst/>
          </a:blip>
          <a:srcRect r="10999" b="-1"/>
          <a:stretch/>
        </p:blipFill>
        <p:spPr>
          <a:xfrm>
            <a:off x="20" y="10"/>
            <a:ext cx="9143980" cy="6857990"/>
          </a:xfrm>
          <a:prstGeom prst="rect">
            <a:avLst/>
          </a:prstGeom>
        </p:spPr>
      </p:pic>
      <p:sp>
        <p:nvSpPr>
          <p:cNvPr id="15363" name="Rectangle 3"/>
          <p:cNvSpPr>
            <a:spLocks noGrp="1" noChangeArrowheads="1"/>
          </p:cNvSpPr>
          <p:nvPr>
            <p:ph idx="1"/>
          </p:nvPr>
        </p:nvSpPr>
        <p:spPr>
          <a:xfrm>
            <a:off x="1673352" y="1268760"/>
            <a:ext cx="5797296" cy="4471267"/>
          </a:xfrm>
        </p:spPr>
        <p:txBody>
          <a:bodyPr>
            <a:normAutofit fontScale="92500" lnSpcReduction="20000"/>
          </a:bodyPr>
          <a:lstStyle/>
          <a:p>
            <a:pPr eaLnBrk="1" hangingPunct="1">
              <a:buFontTx/>
              <a:buNone/>
            </a:pPr>
            <a:r>
              <a:rPr lang="en-GB" sz="2800" dirty="0"/>
              <a:t>‘Her prose style, heavy on </a:t>
            </a:r>
            <a:r>
              <a:rPr lang="en-GB" sz="2800" dirty="0" err="1"/>
              <a:t>cliche</a:t>
            </a:r>
            <a:r>
              <a:rPr lang="en-GB" sz="2800" dirty="0"/>
              <a:t>, makes no demands upon her readers. In an arbitrarily chosen single page--page 4--of the first Harry Potter book, I count seven </a:t>
            </a:r>
            <a:r>
              <a:rPr lang="en-GB" sz="2800" dirty="0" err="1"/>
              <a:t>cliches</a:t>
            </a:r>
            <a:r>
              <a:rPr lang="en-GB" sz="2800" dirty="0"/>
              <a:t>, all of the "stretch his legs" variety.’ </a:t>
            </a:r>
          </a:p>
          <a:p>
            <a:pPr>
              <a:buNone/>
            </a:pPr>
            <a:r>
              <a:rPr lang="en-US" sz="2800" dirty="0"/>
              <a:t>Mr. and Mrs. Dursley, of number four, Privet Drive, were proud to say that they were perfectly normal, thank you very much. They were the last people you'd expect to be involved in anything strange or mysterious, because they just didn't hold with such nonsense. </a:t>
            </a:r>
            <a:endParaRPr lang="en-GB" sz="2800" dirty="0"/>
          </a:p>
          <a:p>
            <a:pPr eaLnBrk="1" hangingPunct="1">
              <a:buFontTx/>
              <a:buNone/>
            </a:pPr>
            <a:endParaRPr lang="en-GB" dirty="0"/>
          </a:p>
        </p:txBody>
      </p:sp>
    </p:spTree>
    <p:extLst>
      <p:ext uri="{BB962C8B-B14F-4D97-AF65-F5344CB8AC3E}">
        <p14:creationId xmlns:p14="http://schemas.microsoft.com/office/powerpoint/2010/main" val="48097494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Autofit/>
          </a:bodyPr>
          <a:lstStyle/>
          <a:p>
            <a:pPr eaLnBrk="1" fontAlgn="auto" hangingPunct="1">
              <a:spcAft>
                <a:spcPts val="0"/>
              </a:spcAft>
              <a:defRPr/>
            </a:pPr>
            <a:r>
              <a:rPr lang="en-GB" sz="2800" dirty="0">
                <a:solidFill>
                  <a:schemeClr val="tx1"/>
                </a:solidFill>
              </a:rPr>
              <a:t>A.S. Byatt on </a:t>
            </a:r>
            <a:br>
              <a:rPr lang="en-GB" sz="2800" dirty="0">
                <a:solidFill>
                  <a:schemeClr val="tx1"/>
                </a:solidFill>
              </a:rPr>
            </a:br>
            <a:r>
              <a:rPr lang="en-GB" sz="2800" dirty="0">
                <a:solidFill>
                  <a:schemeClr val="tx1"/>
                </a:solidFill>
              </a:rPr>
              <a:t>Rowling’s “Bad Writing”</a:t>
            </a:r>
          </a:p>
        </p:txBody>
      </p:sp>
      <p:sp>
        <p:nvSpPr>
          <p:cNvPr id="16387" name="Rectangle 3"/>
          <p:cNvSpPr>
            <a:spLocks noGrp="1" noChangeArrowheads="1"/>
          </p:cNvSpPr>
          <p:nvPr>
            <p:ph idx="1"/>
          </p:nvPr>
        </p:nvSpPr>
        <p:spPr/>
        <p:txBody>
          <a:bodyPr>
            <a:normAutofit fontScale="77500" lnSpcReduction="20000"/>
          </a:bodyPr>
          <a:lstStyle/>
          <a:p>
            <a:pPr eaLnBrk="1" hangingPunct="1">
              <a:lnSpc>
                <a:spcPct val="90000"/>
              </a:lnSpc>
              <a:buFontTx/>
              <a:buNone/>
            </a:pPr>
            <a:r>
              <a:rPr lang="en-GB" sz="2800"/>
              <a:t>‘Ms. Rowling's magic world has no place for the numinous. It is written for people whose imaginative lives are confined to TV cartoons, and the exaggerated (more exciting, not threatening) mirror-worlds of soaps, reality TV and celebrity gossip. Its values, and everything in it, are, as Gatsby said of his own world when the light had gone out of his dream, "only personal." Nobody is trying to save or destroy anything beyond Harry Potter and his friends and family.’</a:t>
            </a:r>
          </a:p>
        </p:txBody>
      </p:sp>
    </p:spTree>
    <p:extLst>
      <p:ext uri="{BB962C8B-B14F-4D97-AF65-F5344CB8AC3E}">
        <p14:creationId xmlns:p14="http://schemas.microsoft.com/office/powerpoint/2010/main" val="298721819"/>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TM10001115[[fn=Parcel]]</Template>
  <TotalTime>2174</TotalTime>
  <Words>1664</Words>
  <Application>Microsoft Office PowerPoint</Application>
  <PresentationFormat>On-screen Show (4:3)</PresentationFormat>
  <Paragraphs>90</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Gill Sans MT</vt:lpstr>
      <vt:lpstr>Wingdings</vt:lpstr>
      <vt:lpstr>Parcel</vt:lpstr>
      <vt:lpstr>J.K. Rowling’s Harry Potter  A General Discussion</vt:lpstr>
      <vt:lpstr>PowerPoint Presentation</vt:lpstr>
      <vt:lpstr>Pastor: Parents should drown kids instead of letting them read Harry Potter</vt:lpstr>
      <vt:lpstr>J.K. Rowling</vt:lpstr>
      <vt:lpstr>Harry Potter and the Philosopher’s Stone: a novel of English Tradition </vt:lpstr>
      <vt:lpstr>Jane Sullivan on  the “Bad Writing” Debate</vt:lpstr>
      <vt:lpstr>PowerPoint Presentation</vt:lpstr>
      <vt:lpstr>PowerPoint Presentation</vt:lpstr>
      <vt:lpstr>A.S. Byatt on  Rowling’s “Bad Writing”</vt:lpstr>
      <vt:lpstr>A.S. Byatt: Harry Potter  as a Family Romance</vt:lpstr>
      <vt:lpstr>Harry Potter and the Philosopher’s Stone as a Family Romance? </vt:lpstr>
      <vt:lpstr>PowerPoint Presentation</vt:lpstr>
      <vt:lpstr>PowerPoint Presentation</vt:lpstr>
      <vt:lpstr>PowerPoint Presentation</vt:lpstr>
      <vt:lpstr>Harry Potter as Portal Fantasy</vt:lpstr>
      <vt:lpstr>PowerPoint Presentation</vt:lpstr>
      <vt:lpstr>Consider the “voice” of the narrator…</vt:lpstr>
      <vt:lpstr>Death</vt:lpstr>
      <vt:lpstr>Consider the characters in terms of Gender</vt:lpstr>
      <vt:lpstr>Harry Potter as Hero</vt:lpstr>
      <vt:lpstr>How do readers relate to the other characters?</vt:lpstr>
      <vt:lpstr>PowerPoint Presentation</vt:lpstr>
      <vt:lpstr>PowerPoint Presentation</vt:lpstr>
      <vt:lpstr>Critical Approaches to Rowling</vt:lpstr>
      <vt:lpstr>Genre II</vt:lpstr>
      <vt:lpstr>Realism and Fairy Tale Elements</vt:lpstr>
      <vt:lpstr>Realism and Fairy Tales II</vt:lpstr>
      <vt:lpstr>Myths and Moral Tests</vt:lpstr>
      <vt:lpstr>Voldemort as Villain (Intrusion Fantasy)</vt:lpstr>
      <vt:lpstr>Real and Adopted Parents?</vt:lpstr>
      <vt:lpstr>New Harry Potter film?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staff</dc:creator>
  <cp:lastModifiedBy>Jon Mackley</cp:lastModifiedBy>
  <cp:revision>60</cp:revision>
  <dcterms:created xsi:type="dcterms:W3CDTF">2012-04-10T22:35:51Z</dcterms:created>
  <dcterms:modified xsi:type="dcterms:W3CDTF">2020-03-26T18:05:14Z</dcterms:modified>
</cp:coreProperties>
</file>