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3" r:id="rId3"/>
    <p:sldId id="264" r:id="rId4"/>
    <p:sldId id="262" r:id="rId5"/>
    <p:sldId id="260" r:id="rId6"/>
    <p:sldId id="261" r:id="rId7"/>
    <p:sldId id="257" r:id="rId8"/>
    <p:sldId id="304" r:id="rId9"/>
    <p:sldId id="265" r:id="rId10"/>
    <p:sldId id="267" r:id="rId11"/>
    <p:sldId id="268" r:id="rId12"/>
    <p:sldId id="269" r:id="rId13"/>
    <p:sldId id="270" r:id="rId14"/>
    <p:sldId id="271" r:id="rId15"/>
    <p:sldId id="285" r:id="rId16"/>
    <p:sldId id="272" r:id="rId17"/>
    <p:sldId id="295" r:id="rId18"/>
    <p:sldId id="287" r:id="rId19"/>
    <p:sldId id="258" r:id="rId20"/>
    <p:sldId id="259" r:id="rId21"/>
    <p:sldId id="273" r:id="rId22"/>
    <p:sldId id="288" r:id="rId23"/>
    <p:sldId id="289" r:id="rId24"/>
    <p:sldId id="274" r:id="rId25"/>
    <p:sldId id="290" r:id="rId26"/>
    <p:sldId id="275" r:id="rId27"/>
    <p:sldId id="292" r:id="rId28"/>
    <p:sldId id="305" r:id="rId29"/>
    <p:sldId id="276" r:id="rId30"/>
    <p:sldId id="266" r:id="rId31"/>
    <p:sldId id="297" r:id="rId32"/>
    <p:sldId id="277" r:id="rId33"/>
    <p:sldId id="299" r:id="rId34"/>
    <p:sldId id="298" r:id="rId35"/>
    <p:sldId id="278" r:id="rId36"/>
    <p:sldId id="279" r:id="rId37"/>
    <p:sldId id="281" r:id="rId38"/>
    <p:sldId id="300" r:id="rId39"/>
    <p:sldId id="282" r:id="rId40"/>
    <p:sldId id="293" r:id="rId41"/>
    <p:sldId id="283" r:id="rId42"/>
    <p:sldId id="301" r:id="rId43"/>
    <p:sldId id="284" r:id="rId44"/>
    <p:sldId id="296" r:id="rId45"/>
    <p:sldId id="294" r:id="rId46"/>
    <p:sldId id="306" r:id="rId47"/>
    <p:sldId id="3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38" d="100"/>
          <a:sy n="38" d="100"/>
        </p:scale>
        <p:origin x="68" y="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9C1CB-6A69-4E88-95B1-AC7700A5A002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7E5B1-EA8F-469A-8E6F-313D0A9D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58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0808-CDDE-493A-8523-E2C73D710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F7B79-50A7-4797-BBA1-87B8F323A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A648D-EE6B-4DBD-9A2B-D6F8A1EA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B84F5-0D68-45E4-B2CC-70CABCD5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B696D-E108-439F-AB62-4183C43D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4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4F3F-4222-4EF1-B52A-A689CAEB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B5636-FCE5-41C9-A111-AAE923E05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4E851-BD5A-4AB7-B1D8-086B4793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9FE1-45A1-41DE-ACB2-B8DCC7BF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1F87F-0FBE-4478-901D-1F44B087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FD5B6-0CD9-46A8-8A7E-E128A2A96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35C52-BA6C-44C8-8269-C8E2CD655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2E589-513A-4269-B74C-AE8F72B3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9EB83-F7AF-4BFB-AAE7-07B7C1F8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B6BC9-EE3E-4D5C-8702-219A23F2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8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BF74-8656-4981-AE30-556238A0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5D86C-40BC-45E3-88DE-5B0E5FA83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8299-138F-4045-9542-04A6904D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AE215-3AAB-4DF7-904E-33E73049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CBF3E-792F-4804-8932-01594DA4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8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B77D8-9504-4A72-AE5D-79A4215F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5FFE9-FD40-47C5-9D1C-E7B69F67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379F-7928-456E-A10D-5077B916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B2FE6-96D9-49D7-9862-E418FADC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3B70-DD20-483A-9F82-6874D38A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57EB-5FEF-4149-8A53-E45E123D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B285-A325-452B-8CDF-333EBDDB4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D4631-559D-4100-98CE-4C79EE962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7A207-4E10-40A1-A93B-5B6C008C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FB8F5-6862-4042-8291-ABA5E19A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AF2ED-0644-4A7C-930F-B5DA86AB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5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4D2C-7A17-43A4-92ED-425EB83D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78005-1280-4A1F-AF5C-57D097E87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39C97-AD87-45CC-8914-C4B5C44BD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5FEB9-CBEF-41DE-98D9-728906479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02521-7E28-4C4C-B9E1-4A3F24C33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5835C-9021-4213-B122-15DB7DCA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4EB1C-AF32-4C34-B009-5EF970A4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D2EEA-1B78-419A-9A03-2D8A23FD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1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82DC-019E-4190-86E4-4E44AE54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07397-1108-4451-BE32-F409FC637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4B55D-37CA-4CAA-8F3A-3EB86369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3BD3D-C881-40F1-89C1-83CE4DC2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8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57441-96B4-493B-8678-E0D0C54B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EDD3A-0493-4E40-BD74-A9CD4A17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6DBEF-1342-41AF-931E-88DA1E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CDC5-645D-448C-A867-6B68179C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88C0-EE4E-45F9-9883-EBA8FBA1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A8BE2-0343-4E37-8C4C-3402FE3F6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1E246-BB80-41E8-A3FA-85E3D0D6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7D8D-7954-4800-B12B-98F2CB30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12F62-4EA9-443D-A6F1-C929AD47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E180-CCDE-4E20-8FE4-1650243B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AD751-1EE4-4DC3-900E-3507A0431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61F83-A637-4A32-BC58-26A0960D2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B7C70-DFAB-4846-B671-A46158D3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E59E4-4E5E-45FC-ACA9-B65FCB83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DB423-1C97-45B2-8AC0-090204A0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1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2AD0C-CF7A-4ABE-9E38-709B2A6B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BFF0A-6EA4-4051-9C5D-F0D2FFBF9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C5BBE-0363-46C3-BF4B-029F446E0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8CF9-A601-4852-96D5-86E184B79AF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CF09-2A2A-46E8-8477-9DDC296F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AEAAD-1C3E-49B2-B245-60633CB95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D5408-FF91-47F7-9BC8-EF0FB982A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6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tardis.wikia.com/wiki/The_Massacre_(TV_story)" TargetMode="External"/><Relationship Id="rId13" Type="http://schemas.openxmlformats.org/officeDocument/2006/relationships/hyperlink" Target="http://tardis.wikia.com/wiki/The_War_Machines_(TV_story)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tardis.wikia.com/wiki/The_Daleks'_Master_Plan_(TV_story)" TargetMode="External"/><Relationship Id="rId12" Type="http://schemas.openxmlformats.org/officeDocument/2006/relationships/hyperlink" Target="http://tardis.wikia.com/wiki/The_Savages_(TV_story)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s://www.youtube.com/watch?v=NctqgICb0D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ardis.wikia.com/wiki/The_Myth_Makers_(TV_story)" TargetMode="External"/><Relationship Id="rId11" Type="http://schemas.openxmlformats.org/officeDocument/2006/relationships/hyperlink" Target="http://tardis.wikia.com/wiki/The_Gunfighters_(TV_story)" TargetMode="External"/><Relationship Id="rId5" Type="http://schemas.openxmlformats.org/officeDocument/2006/relationships/hyperlink" Target="http://tardis.wikia.com/wiki/Mission_to_the_Unknown_(TV_story)" TargetMode="External"/><Relationship Id="rId15" Type="http://schemas.openxmlformats.org/officeDocument/2006/relationships/hyperlink" Target="http://tardis.wikia.com/wiki/The_Tenth_Planet_(TV_story)" TargetMode="External"/><Relationship Id="rId10" Type="http://schemas.openxmlformats.org/officeDocument/2006/relationships/hyperlink" Target="http://tardis.wikia.com/wiki/The_Celestial_Toymaker_(TV_story)" TargetMode="External"/><Relationship Id="rId4" Type="http://schemas.openxmlformats.org/officeDocument/2006/relationships/hyperlink" Target="http://tardis.wikia.com/wiki/Galaxy_4_(TV_story)" TargetMode="External"/><Relationship Id="rId9" Type="http://schemas.openxmlformats.org/officeDocument/2006/relationships/hyperlink" Target="http://tardis.wikia.com/wiki/The_Ark_(TV_story)" TargetMode="External"/><Relationship Id="rId14" Type="http://schemas.openxmlformats.org/officeDocument/2006/relationships/hyperlink" Target="http://tardis.wikia.com/wiki/The_Smugglers_(TV_story)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tardis.wikia.com/wiki/The_Macra_Terror_(TV_story)" TargetMode="External"/><Relationship Id="rId13" Type="http://schemas.openxmlformats.org/officeDocument/2006/relationships/hyperlink" Target="http://tardis.wikia.com/wiki/The_Ice_Warriors_(TV_story)" TargetMode="External"/><Relationship Id="rId18" Type="http://schemas.openxmlformats.org/officeDocument/2006/relationships/hyperlink" Target="https://www.youtube.com/watch?v=tBlOvAFKY5g&amp;list=PLGnwAQXWWDZ2wOxQlUPPn6lwT9JB-G1l1&amp;index=2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tardis.wikia.com/wiki/The_Moonbase_(TV_story)" TargetMode="External"/><Relationship Id="rId12" Type="http://schemas.openxmlformats.org/officeDocument/2006/relationships/hyperlink" Target="http://tardis.wikia.com/wiki/The_Abominable_Snowmen_(TV_story)" TargetMode="External"/><Relationship Id="rId17" Type="http://schemas.openxmlformats.org/officeDocument/2006/relationships/hyperlink" Target="http://tardis.wikia.com/wiki/The_Wheel_in_Space_(TV_story)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://tardis.wikia.com/wiki/Fury_from_the_Deep_(TV_story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ardis.wikia.com/wiki/The_Underwater_Menace_(TV_story)" TargetMode="External"/><Relationship Id="rId11" Type="http://schemas.openxmlformats.org/officeDocument/2006/relationships/hyperlink" Target="http://tardis.wikia.com/wiki/The_Tomb_of_the_Cybermen_(TV_story)" TargetMode="External"/><Relationship Id="rId5" Type="http://schemas.openxmlformats.org/officeDocument/2006/relationships/hyperlink" Target="http://tardis.wikia.com/wiki/The_Highlanders_(TV_story)" TargetMode="External"/><Relationship Id="rId15" Type="http://schemas.openxmlformats.org/officeDocument/2006/relationships/hyperlink" Target="http://tardis.wikia.com/wiki/The_Web_of_Fear_(TV_story)" TargetMode="External"/><Relationship Id="rId10" Type="http://schemas.openxmlformats.org/officeDocument/2006/relationships/hyperlink" Target="http://tardis.wikia.com/wiki/The_Evil_of_the_Daleks_(TV_story)" TargetMode="External"/><Relationship Id="rId4" Type="http://schemas.openxmlformats.org/officeDocument/2006/relationships/hyperlink" Target="http://tardis.wikia.com/wiki/The_Power_of_the_Daleks_(TV_story)" TargetMode="External"/><Relationship Id="rId9" Type="http://schemas.openxmlformats.org/officeDocument/2006/relationships/hyperlink" Target="http://tardis.wikia.com/wiki/The_Faceless_Ones_(TV_story)" TargetMode="External"/><Relationship Id="rId14" Type="http://schemas.openxmlformats.org/officeDocument/2006/relationships/hyperlink" Target="http://tardis.wikia.com/wiki/The_Enemy_of_the_World_(TV_story)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tardis.wikia.com/wiki/The_Krotons_(TV_story)" TargetMode="External"/><Relationship Id="rId3" Type="http://schemas.openxmlformats.org/officeDocument/2006/relationships/hyperlink" Target="https://www.youtube.com/watch?v=XjIZPl3ABXo" TargetMode="External"/><Relationship Id="rId7" Type="http://schemas.openxmlformats.org/officeDocument/2006/relationships/hyperlink" Target="http://tardis.wikia.com/wiki/The_Invasion_(TV_story)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ardis.wikia.com/wiki/The_Mind_Robber_(TV_story)" TargetMode="External"/><Relationship Id="rId11" Type="http://schemas.openxmlformats.org/officeDocument/2006/relationships/hyperlink" Target="http://tardis.wikia.com/wiki/The_War_Games_(TV_story)" TargetMode="External"/><Relationship Id="rId5" Type="http://schemas.openxmlformats.org/officeDocument/2006/relationships/hyperlink" Target="http://tardis.wikia.com/wiki/The_Dominators_(TV_story)" TargetMode="External"/><Relationship Id="rId10" Type="http://schemas.openxmlformats.org/officeDocument/2006/relationships/hyperlink" Target="http://tardis.wikia.com/wiki/The_Space_Pirates_(TV_story)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://tardis.wikia.com/wiki/The_Seeds_of_Death_(TV_story)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6Uf4sjX8R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iM1Rc9P7V8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0grVDUL_en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kelV2WUNdw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9PXdwqlJ19U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NJzaPF2XI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MrEexETnQY&amp;list=PLGnwAQXWWDZ2wOxQlUPPn6lwT9JB-G1l1&amp;index=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nzcAFy8d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8&amp;v=R7WRrmTcUG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tHzWFhTrAY&amp;list=PLGnwAQXWWDZ2wOxQlUPPn6lwT9JB-G1l1&amp;index=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Cjm4KRjsIM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rpedfactor.com/2015/09/doctor-who-series-nine-moment-of.html" TargetMode="External"/><Relationship Id="rId5" Type="http://schemas.openxmlformats.org/officeDocument/2006/relationships/hyperlink" Target="https://www.youtube.com/watch?v=Y2INBe_qZFo" TargetMode="Externa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U5g7kLqMQ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www.youtube.com/watch?v=KGO3AzH2eP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_1LKxS-iR0" TargetMode="External"/><Relationship Id="rId5" Type="http://schemas.openxmlformats.org/officeDocument/2006/relationships/hyperlink" Target="https://www.youtube.com/watch?v=IbQa8C9t4mY&amp;t=1s" TargetMode="External"/><Relationship Id="rId4" Type="http://schemas.openxmlformats.org/officeDocument/2006/relationships/hyperlink" Target="https://www.youtube.com/watch?v=yU5g7kLqMQ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CeMIQpFB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yIv0FrwHF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-U3jrS-uhuo" TargetMode="Externa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www.youtube.com/watch?v=tp_Fw5oDMao" TargetMode="External"/><Relationship Id="rId4" Type="http://schemas.openxmlformats.org/officeDocument/2006/relationships/hyperlink" Target="https://www.youtube.com/watch?v=i9EhGsKTPmo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_XI_290cfw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7MxySI0tC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BQZdBqoO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www.youtube.com/watch?v=jIjUSzpYcu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B8cN8to0Aw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hyperlink" Target="https://www.youtube.com/watch?v=z8lBEoPi6OY" TargetMode="External"/><Relationship Id="rId7" Type="http://schemas.openxmlformats.org/officeDocument/2006/relationships/hyperlink" Target="https://www.youtube.com/watch?v=_68Vyc24i1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time_continue=2&amp;v=w4xm9NHNUf8" TargetMode="External"/><Relationship Id="rId5" Type="http://schemas.openxmlformats.org/officeDocument/2006/relationships/hyperlink" Target="https://www.youtube.com/watch?v=cwdbLu_x0gY" TargetMode="External"/><Relationship Id="rId4" Type="http://schemas.openxmlformats.org/officeDocument/2006/relationships/hyperlink" Target="https://www.youtube.com/watch?time_continue=2&amp;v=MSecHsvREd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MqTho1rAe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&amp;v=ubTJI_UphP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youtube.com/watch?time_continue=5&amp;v=5ecycHAZtaM" TargetMode="External"/><Relationship Id="rId4" Type="http://schemas.openxmlformats.org/officeDocument/2006/relationships/hyperlink" Target="https://www.youtube.com/watch?time_continue=1&amp;v=DLjJwW1lFx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fUt2RZjZ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UNniOBRYrM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5km0ucRU3g" TargetMode="External"/><Relationship Id="rId3" Type="http://schemas.openxmlformats.org/officeDocument/2006/relationships/hyperlink" Target="https://www.youtube.com/watch?v=iG4Vxy116Uo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www.youtube.com/watch?v=WDwxTXypdlE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sittorchwood.co.uk/observatory.htm" TargetMode="External"/><Relationship Id="rId13" Type="http://schemas.openxmlformats.org/officeDocument/2006/relationships/image" Target="../media/image67.png"/><Relationship Id="rId3" Type="http://schemas.openxmlformats.org/officeDocument/2006/relationships/hyperlink" Target="https://www.youtube.com/watch?v=LLAtQFIrJxo" TargetMode="External"/><Relationship Id="rId7" Type="http://schemas.openxmlformats.org/officeDocument/2006/relationships/hyperlink" Target="https://www.youtube.com/watch?v=ZVUhJSuu2hk" TargetMode="External"/><Relationship Id="rId12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18EhxyBOcE" TargetMode="External"/><Relationship Id="rId11" Type="http://schemas.openxmlformats.org/officeDocument/2006/relationships/image" Target="../media/image65.png"/><Relationship Id="rId5" Type="http://schemas.openxmlformats.org/officeDocument/2006/relationships/hyperlink" Target="https://www.youtube.com/watch?v=PAycTsDzW-w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s://www.youtube.com/watch?v=SDjscQZKasY" TargetMode="External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JqsPBWbtjk" TargetMode="External"/><Relationship Id="rId5" Type="http://schemas.openxmlformats.org/officeDocument/2006/relationships/hyperlink" Target="https://www.bing.com/videos/search?q=the+tenth+planet+doctor+who+episode+4&amp;&amp;view=detail&amp;mid=E9D3C3E8C2CEAE3FCACAE9D3C3E8C2CEAE3FCACA&amp;&amp;FORM=VRDGAR" TargetMode="External"/><Relationship Id="rId4" Type="http://schemas.openxmlformats.org/officeDocument/2006/relationships/hyperlink" Target="https://www.youtube.com/watch?v=5eVj_wrq8Kc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-_bSdWEYK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utdZJ6rOh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kIMo1e5HWQ" TargetMode="Externa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N7pCuNtO6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-JXjmXOsPE&amp;list=PLGnwAQXWWDZ2wOxQlUPPn6lwT9JB-G1l1&amp;index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tardis.wikia.com/wiki/The_Aztecs_(TV_story)" TargetMode="External"/><Relationship Id="rId13" Type="http://schemas.openxmlformats.org/officeDocument/2006/relationships/hyperlink" Target="http://tardis.wikia.com/wiki/The_Dalek_Invasion_of_Earth_(TV_story)" TargetMode="External"/><Relationship Id="rId18" Type="http://schemas.openxmlformats.org/officeDocument/2006/relationships/hyperlink" Target="http://tardis.wikia.com/wiki/The_Space_Museum_(TV_story)" TargetMode="External"/><Relationship Id="rId3" Type="http://schemas.openxmlformats.org/officeDocument/2006/relationships/hyperlink" Target="http://tardis.wikia.com/wiki/An_Unearthly_Child_(TV_story)" TargetMode="External"/><Relationship Id="rId21" Type="http://schemas.openxmlformats.org/officeDocument/2006/relationships/image" Target="../media/image17.png"/><Relationship Id="rId7" Type="http://schemas.openxmlformats.org/officeDocument/2006/relationships/hyperlink" Target="http://tardis.wikia.com/wiki/The_Keys_of_Marinus_(TV_story)" TargetMode="External"/><Relationship Id="rId12" Type="http://schemas.openxmlformats.org/officeDocument/2006/relationships/hyperlink" Target="http://tardis.wikia.com/wiki/Planet_of_Giants_(TV_story)" TargetMode="External"/><Relationship Id="rId17" Type="http://schemas.openxmlformats.org/officeDocument/2006/relationships/hyperlink" Target="http://tardis.wikia.com/wiki/The_Crusade_(TV_story)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://tardis.wikia.com/wiki/The_Web_Planet_(TV_story)" TargetMode="External"/><Relationship Id="rId20" Type="http://schemas.openxmlformats.org/officeDocument/2006/relationships/hyperlink" Target="http://tardis.wikia.com/wiki/The_Time_Meddler_(TV_story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ardis.wikia.com/wiki/Marco_Polo_(TV_story)" TargetMode="External"/><Relationship Id="rId11" Type="http://schemas.openxmlformats.org/officeDocument/2006/relationships/image" Target="../media/image16.jpeg"/><Relationship Id="rId5" Type="http://schemas.openxmlformats.org/officeDocument/2006/relationships/hyperlink" Target="http://tardis.wikia.com/wiki/The_Edge_of_Destruction_(TV_story)" TargetMode="External"/><Relationship Id="rId15" Type="http://schemas.openxmlformats.org/officeDocument/2006/relationships/hyperlink" Target="http://tardis.wikia.com/wiki/The_Romans_(TV_story)" TargetMode="External"/><Relationship Id="rId10" Type="http://schemas.openxmlformats.org/officeDocument/2006/relationships/hyperlink" Target="http://tardis.wikia.com/wiki/The_Reign_of_Terror_(TV_story)" TargetMode="External"/><Relationship Id="rId19" Type="http://schemas.openxmlformats.org/officeDocument/2006/relationships/hyperlink" Target="http://tardis.wikia.com/wiki/The_Chase_(TV_story)" TargetMode="External"/><Relationship Id="rId4" Type="http://schemas.openxmlformats.org/officeDocument/2006/relationships/hyperlink" Target="http://tardis.wikia.com/wiki/The_Daleks_(TV_story)" TargetMode="External"/><Relationship Id="rId9" Type="http://schemas.openxmlformats.org/officeDocument/2006/relationships/hyperlink" Target="http://tardis.wikia.com/wiki/The_Sensorites_(TV_story)" TargetMode="External"/><Relationship Id="rId14" Type="http://schemas.openxmlformats.org/officeDocument/2006/relationships/hyperlink" Target="http://tardis.wikia.com/wiki/The_Rescue_(TV_story)" TargetMode="External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ourteen doctors">
            <a:extLst>
              <a:ext uri="{FF2B5EF4-FFF2-40B4-BE49-F238E27FC236}">
                <a16:creationId xmlns:a16="http://schemas.microsoft.com/office/drawing/2014/main" id="{BE2CA8F5-0550-4BF8-B5CC-7B407FF3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C3BE6-4623-421B-B0B6-DA5993E8F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70" y="274692"/>
            <a:ext cx="2489539" cy="1949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5A044D-E461-44C1-990B-07C7F1503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58" y="248444"/>
            <a:ext cx="2611840" cy="2022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7A2BB-3966-4245-94A4-FD3D02C7B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28" y="248444"/>
            <a:ext cx="2974222" cy="167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D5CDE4-485C-45DE-A8AE-112F34A73C46}"/>
              </a:ext>
            </a:extLst>
          </p:cNvPr>
          <p:cNvSpPr txBox="1"/>
          <p:nvPr/>
        </p:nvSpPr>
        <p:spPr>
          <a:xfrm>
            <a:off x="394283" y="5794310"/>
            <a:ext cx="11397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 ‘Brief’ History of Time and Space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7D24F1C-77BE-4910-9E2B-882E9F8B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278AC8-0591-47E3-8633-6B528FD5E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31224-E17B-4B95-BB92-9E6F3FF5C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84" y="1202648"/>
            <a:ext cx="6531388" cy="36730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FD911E-5EC4-433D-BB68-E520652E9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77867"/>
              </p:ext>
            </p:extLst>
          </p:nvPr>
        </p:nvGraphicFramePr>
        <p:xfrm>
          <a:off x="7913732" y="738763"/>
          <a:ext cx="3001342" cy="3544570"/>
        </p:xfrm>
        <a:graphic>
          <a:graphicData uri="http://schemas.openxmlformats.org/drawingml/2006/table">
            <a:tbl>
              <a:tblPr firstRow="1" firstCol="1" bandRow="1"/>
              <a:tblGrid>
                <a:gridCol w="3001342">
                  <a:extLst>
                    <a:ext uri="{9D8B030D-6E8A-4147-A177-3AD203B41FA5}">
                      <a16:colId xmlns:a16="http://schemas.microsoft.com/office/drawing/2014/main" val="113620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tooltip="Galaxy 4 (TV story)"/>
                        </a:rPr>
                        <a:t>Galaxy 4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443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Mission to the Unknown (TV story)"/>
                        </a:rPr>
                        <a:t>Mission to the Unknown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693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The Myth Makers (TV story)"/>
                        </a:rPr>
                        <a:t>The Myth Makers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9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tooltip="The Daleks' Master Plan (TV story)"/>
                        </a:rPr>
                        <a:t>The Daleks' Master Plan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629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 tooltip="The Massacre (TV story)"/>
                        </a:rPr>
                        <a:t>The Massacre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94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 tooltip="The Ark (TV story)"/>
                        </a:rPr>
                        <a:t>The Ark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976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0" tooltip="The Celestial Toymaker (TV story)"/>
                        </a:rPr>
                        <a:t>The Celestial Toymaker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652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1" tooltip="The Gunfighters (TV story)"/>
                        </a:rPr>
                        <a:t>The Gunfighters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980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2" tooltip="The Savages (TV story)"/>
                        </a:rPr>
                        <a:t>The Savages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13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3" tooltip="The War Machines (TV story)"/>
                        </a:rPr>
                        <a:t>The War Machines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15903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C65950-5043-475F-B01E-0663C51AF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148505"/>
              </p:ext>
            </p:extLst>
          </p:nvPr>
        </p:nvGraphicFramePr>
        <p:xfrm>
          <a:off x="7879096" y="4875691"/>
          <a:ext cx="3035978" cy="708914"/>
        </p:xfrm>
        <a:graphic>
          <a:graphicData uri="http://schemas.openxmlformats.org/drawingml/2006/table">
            <a:tbl>
              <a:tblPr firstRow="1" firstCol="1" bandRow="1"/>
              <a:tblGrid>
                <a:gridCol w="3035978">
                  <a:extLst>
                    <a:ext uri="{9D8B030D-6E8A-4147-A177-3AD203B41FA5}">
                      <a16:colId xmlns:a16="http://schemas.microsoft.com/office/drawing/2014/main" val="16826172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4" tooltip="The Smugglers (TV story)"/>
                        </a:rPr>
                        <a:t>The Smugglers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8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5" tooltip="The Tenth Planet (TV story)"/>
                        </a:rPr>
                        <a:t>The Tenth Planet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72903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115A1EE-F785-445F-902F-32DA750FA7C4}"/>
              </a:ext>
            </a:extLst>
          </p:cNvPr>
          <p:cNvSpPr/>
          <p:nvPr/>
        </p:nvSpPr>
        <p:spPr>
          <a:xfrm>
            <a:off x="1687616" y="5584605"/>
            <a:ext cx="49744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First Doctor regenerates</a:t>
            </a:r>
            <a:endParaRPr lang="en-GB" dirty="0">
              <a:hlinkClick r:id="rId16"/>
            </a:endParaRPr>
          </a:p>
          <a:p>
            <a:r>
              <a:rPr lang="en-GB" dirty="0">
                <a:hlinkClick r:id="rId16"/>
              </a:rPr>
              <a:t>https://www.youtube.com/watch?v=NctqgICb0DM</a:t>
            </a:r>
            <a:endParaRPr lang="en-GB" dirty="0"/>
          </a:p>
          <a:p>
            <a:endParaRPr lang="en-GB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A7654B7-5CFA-4BA7-8894-12DF5276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1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9592DD-E2E2-4664-93D5-9129DEE2B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196FD-E699-41CD-8485-B3F0EB83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5" y="52749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Second Doctor - Patrick Troughton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D0A95-0E6F-476C-A49A-E6AEB042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57" y="1284919"/>
            <a:ext cx="5399087" cy="428816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68A7F2-0C04-4B84-8F8C-2D0BFE61A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58301"/>
              </p:ext>
            </p:extLst>
          </p:nvPr>
        </p:nvGraphicFramePr>
        <p:xfrm>
          <a:off x="7708856" y="1080656"/>
          <a:ext cx="3644944" cy="2481199"/>
        </p:xfrm>
        <a:graphic>
          <a:graphicData uri="http://schemas.openxmlformats.org/drawingml/2006/table">
            <a:tbl>
              <a:tblPr firstRow="1" firstCol="1" bandRow="1"/>
              <a:tblGrid>
                <a:gridCol w="3644944">
                  <a:extLst>
                    <a:ext uri="{9D8B030D-6E8A-4147-A177-3AD203B41FA5}">
                      <a16:colId xmlns:a16="http://schemas.microsoft.com/office/drawing/2014/main" val="2272768399"/>
                    </a:ext>
                  </a:extLst>
                </a:gridCol>
              </a:tblGrid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tooltip="The Power of the Daleks (TV story)"/>
                        </a:rPr>
                        <a:t>The Power of the Daleks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62612"/>
                  </a:ext>
                </a:extLst>
              </a:tr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tooltip="The Highlanders (TV story)"/>
                        </a:rPr>
                        <a:t>The Highlanders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96694"/>
                  </a:ext>
                </a:extLst>
              </a:tr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tooltip="The Underwater Menace (TV story)"/>
                        </a:rPr>
                        <a:t>The Underwater Menace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767400"/>
                  </a:ext>
                </a:extLst>
              </a:tr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tooltip="The Moonbase (TV story)"/>
                        </a:rPr>
                        <a:t>The </a:t>
                      </a:r>
                      <a:r>
                        <a:rPr lang="en-GB" sz="1800" i="1" u="sng" dirty="0" err="1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tooltip="The Moonbase (TV story)"/>
                        </a:rPr>
                        <a:t>Moonbase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819550"/>
                  </a:ext>
                </a:extLst>
              </a:tr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tooltip="The Macra Terror (TV story)"/>
                        </a:rPr>
                        <a:t>The </a:t>
                      </a:r>
                      <a:r>
                        <a:rPr lang="en-GB" sz="1800" i="1" u="sng" dirty="0" err="1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tooltip="The Macra Terror (TV story)"/>
                        </a:rPr>
                        <a:t>Macra</a:t>
                      </a: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tooltip="The Macra Terror (TV story)"/>
                        </a:rPr>
                        <a:t> Terror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167984"/>
                  </a:ext>
                </a:extLst>
              </a:tr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tooltip="The Faceless Ones (TV story)"/>
                        </a:rPr>
                        <a:t>The Faceless Ones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509382"/>
                  </a:ext>
                </a:extLst>
              </a:tr>
              <a:tr h="2948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 tooltip="The Evil of the Daleks (TV story)"/>
                        </a:rPr>
                        <a:t>The Evil of the Daleks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259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9834F8-BD2B-4B2F-8E0F-253D333B6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595923"/>
              </p:ext>
            </p:extLst>
          </p:nvPr>
        </p:nvGraphicFramePr>
        <p:xfrm>
          <a:off x="7795000" y="3744668"/>
          <a:ext cx="3558800" cy="2748207"/>
        </p:xfrm>
        <a:graphic>
          <a:graphicData uri="http://schemas.openxmlformats.org/drawingml/2006/table">
            <a:tbl>
              <a:tblPr firstRow="1" firstCol="1" bandRow="1"/>
              <a:tblGrid>
                <a:gridCol w="3558800">
                  <a:extLst>
                    <a:ext uri="{9D8B030D-6E8A-4147-A177-3AD203B41FA5}">
                      <a16:colId xmlns:a16="http://schemas.microsoft.com/office/drawing/2014/main" val="3682875605"/>
                    </a:ext>
                  </a:extLst>
                </a:gridCol>
              </a:tblGrid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1" tooltip="The Tomb of the Cybermen (TV story)"/>
                        </a:rPr>
                        <a:t>The Tomb of the Cybermen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274878"/>
                  </a:ext>
                </a:extLst>
              </a:tr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 tooltip="The Abominable Snowmen (TV story)"/>
                        </a:rPr>
                        <a:t>The Abominable Snowmen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32332"/>
                  </a:ext>
                </a:extLst>
              </a:tr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3" tooltip="The Ice Warriors (TV story)"/>
                        </a:rPr>
                        <a:t>The Ice Warriors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921373"/>
                  </a:ext>
                </a:extLst>
              </a:tr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4" tooltip="The Enemy of the World (TV story)"/>
                        </a:rPr>
                        <a:t>The Enemy of the World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12126"/>
                  </a:ext>
                </a:extLst>
              </a:tr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5" tooltip="The Web of Fear (TV story)"/>
                        </a:rPr>
                        <a:t>The Web of Fear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742855"/>
                  </a:ext>
                </a:extLst>
              </a:tr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6" tooltip="Fury from the Deep (TV story)"/>
                        </a:rPr>
                        <a:t>Fury from the Deep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508934"/>
                  </a:ext>
                </a:extLst>
              </a:tr>
              <a:tr h="392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7" tooltip="The Wheel in Space (TV story)"/>
                        </a:rPr>
                        <a:t>The Wheel in Space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20923"/>
                  </a:ext>
                </a:extLst>
              </a:tr>
            </a:tbl>
          </a:graphicData>
        </a:graphic>
      </p:graphicFrame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1C4430D-40D9-460C-A3D4-713B1F0A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D0D21-3894-4013-BAC0-0D8FF719074E}"/>
              </a:ext>
            </a:extLst>
          </p:cNvPr>
          <p:cNvSpPr/>
          <p:nvPr/>
        </p:nvSpPr>
        <p:spPr>
          <a:xfrm>
            <a:off x="551108" y="57104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Second Doctor Era, Ultimate trailer</a:t>
            </a:r>
          </a:p>
          <a:p>
            <a:r>
              <a:rPr lang="en-GB" dirty="0">
                <a:solidFill>
                  <a:schemeClr val="bg1"/>
                </a:solidFill>
                <a:hlinkClick r:id="rId18"/>
              </a:rPr>
              <a:t>https://www.youtube.com/watch?v=tBlOvAFKY5g&amp;list=PLGnwAQXWWDZ2wOxQlUPPn6lwT9JB-G1l1&amp;index=2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6C181D-978A-41CD-8DEA-69914065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EE81D-1953-4A8C-8F2F-48301E95A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6557"/>
            <a:ext cx="10515600" cy="9004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Second Doctor regenerates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https://www.youtube.com/watch?v=XjIZPl3ABXo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20E88-7BD7-4DF0-A112-52579E040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55" y="1385319"/>
            <a:ext cx="4407518" cy="334420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DEAF27-DEB6-4BA2-B60B-DAA61829E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506578"/>
              </p:ext>
            </p:extLst>
          </p:nvPr>
        </p:nvGraphicFramePr>
        <p:xfrm>
          <a:off x="1031903" y="771303"/>
          <a:ext cx="2831465" cy="3119935"/>
        </p:xfrm>
        <a:graphic>
          <a:graphicData uri="http://schemas.openxmlformats.org/drawingml/2006/table">
            <a:tbl>
              <a:tblPr firstRow="1" firstCol="1" bandRow="1"/>
              <a:tblGrid>
                <a:gridCol w="2831465">
                  <a:extLst>
                    <a:ext uri="{9D8B030D-6E8A-4147-A177-3AD203B41FA5}">
                      <a16:colId xmlns:a16="http://schemas.microsoft.com/office/drawing/2014/main" val="246191228"/>
                    </a:ext>
                  </a:extLst>
                </a:gridCol>
              </a:tblGrid>
              <a:tr h="44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tooltip="The Dominators (TV story)"/>
                        </a:rPr>
                        <a:t>The Dominators</a:t>
                      </a:r>
                      <a:endParaRPr lang="en-GB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559236"/>
                  </a:ext>
                </a:extLst>
              </a:tr>
              <a:tr h="44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tooltip="The Mind Robber (TV story)"/>
                        </a:rPr>
                        <a:t>The Mind Robber</a:t>
                      </a:r>
                      <a:endParaRPr lang="en-GB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020740"/>
                  </a:ext>
                </a:extLst>
              </a:tr>
              <a:tr h="44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tooltip="The Invasion (TV story)"/>
                        </a:rPr>
                        <a:t>The Invasion</a:t>
                      </a:r>
                      <a:endParaRPr lang="en-GB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150940"/>
                  </a:ext>
                </a:extLst>
              </a:tr>
              <a:tr h="44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tooltip="The Krotons (TV story)"/>
                        </a:rPr>
                        <a:t>The </a:t>
                      </a:r>
                      <a:r>
                        <a:rPr lang="en-GB" sz="1900" i="1" u="sng" dirty="0" err="1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tooltip="The Krotons (TV story)"/>
                        </a:rPr>
                        <a:t>Krotons</a:t>
                      </a:r>
                      <a:endParaRPr lang="en-GB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54749"/>
                  </a:ext>
                </a:extLst>
              </a:tr>
              <a:tr h="44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tooltip="The Seeds of Death (TV story)"/>
                        </a:rPr>
                        <a:t>The Seeds of Death</a:t>
                      </a:r>
                      <a:endParaRPr lang="en-GB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93421"/>
                  </a:ext>
                </a:extLst>
              </a:tr>
              <a:tr h="445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i="1" u="sng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 tooltip="The Space Pirates (TV story)"/>
                        </a:rPr>
                        <a:t>The Space Pirates</a:t>
                      </a:r>
                      <a:endParaRPr lang="en-GB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36395"/>
                  </a:ext>
                </a:extLst>
              </a:tr>
              <a:tr h="4484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1" tooltip="The War Games (TV story)"/>
                        </a:rPr>
                        <a:t>The War Games</a:t>
                      </a:r>
                      <a:endParaRPr lang="en-GB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65338" marB="653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6949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62C57A-54D7-4BCA-94B2-91B3807002A1}"/>
              </a:ext>
            </a:extLst>
          </p:cNvPr>
          <p:cNvSpPr txBox="1"/>
          <p:nvPr/>
        </p:nvSpPr>
        <p:spPr>
          <a:xfrm>
            <a:off x="1031903" y="4729523"/>
            <a:ext cx="489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War Games: First time </a:t>
            </a:r>
            <a:r>
              <a:rPr lang="en-GB" dirty="0" err="1">
                <a:solidFill>
                  <a:schemeClr val="bg1"/>
                </a:solidFill>
              </a:rPr>
              <a:t>Time</a:t>
            </a:r>
            <a:r>
              <a:rPr lang="en-GB" dirty="0">
                <a:solidFill>
                  <a:schemeClr val="bg1"/>
                </a:solidFill>
              </a:rPr>
              <a:t> Lords are </a:t>
            </a:r>
            <a:r>
              <a:rPr lang="en-GB" u="sng" dirty="0">
                <a:solidFill>
                  <a:schemeClr val="bg1"/>
                </a:solidFill>
              </a:rPr>
              <a:t>named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8108BF3-AEA4-401E-9FF3-615B18F3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206836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18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A48B63-278B-4088-A445-6D2A1E997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CDBA1-7797-410F-93F6-B3102789E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Third Doctor – Jon Pertwee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9CA89-9AF8-4A4B-95FB-1BF703EBB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472" y="1825625"/>
            <a:ext cx="4731327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Response to external events</a:t>
            </a:r>
          </a:p>
          <a:p>
            <a:r>
              <a:rPr lang="en-GB" dirty="0">
                <a:solidFill>
                  <a:schemeClr val="bg1"/>
                </a:solidFill>
              </a:rPr>
              <a:t>Earth Based</a:t>
            </a:r>
          </a:p>
          <a:p>
            <a:r>
              <a:rPr lang="en-GB" dirty="0">
                <a:solidFill>
                  <a:schemeClr val="bg1"/>
                </a:solidFill>
              </a:rPr>
              <a:t>Recurring characters</a:t>
            </a:r>
          </a:p>
          <a:p>
            <a:r>
              <a:rPr lang="en-GB" dirty="0">
                <a:solidFill>
                  <a:schemeClr val="bg1"/>
                </a:solidFill>
              </a:rPr>
              <a:t>Recurring villain</a:t>
            </a:r>
          </a:p>
          <a:p>
            <a:r>
              <a:rPr lang="en-GB" dirty="0">
                <a:solidFill>
                  <a:schemeClr val="bg1"/>
                </a:solidFill>
              </a:rPr>
              <a:t>“Dream Team”</a:t>
            </a:r>
          </a:p>
          <a:p>
            <a:r>
              <a:rPr lang="en-GB" dirty="0">
                <a:solidFill>
                  <a:schemeClr val="bg1"/>
                </a:solidFill>
              </a:rPr>
              <a:t>10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Anniversary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B6C15-D8D3-4339-B667-7CA95665A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30" y="1283855"/>
            <a:ext cx="6119686" cy="343838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A9CAB2D-1EEE-4D35-BBF2-64F4DB84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3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28EB80-0695-4862-A36F-4E2A792A9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37EDE-E00E-4667-B0F5-32FB2E63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B356-E498-43A8-94C0-623983E96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218" y="3953163"/>
            <a:ext cx="4389582" cy="1457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Three Doctors Unite! </a:t>
            </a: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https://www.youtube.com/watch?v=I6Uf4sjX8RE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52D01-6808-4B2C-9935-57F7900B1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010" y="85725"/>
            <a:ext cx="4639733" cy="347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1CBF5-C27F-4E70-8F78-714171677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55" y="365125"/>
            <a:ext cx="4184071" cy="2353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7ADC3-7EC7-4ADB-942D-19BFA56BA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2" y="3132926"/>
            <a:ext cx="6628245" cy="3725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062B5-41DC-4947-8CFD-9D1C526E5356}"/>
              </a:ext>
            </a:extLst>
          </p:cNvPr>
          <p:cNvSpPr txBox="1"/>
          <p:nvPr/>
        </p:nvSpPr>
        <p:spPr>
          <a:xfrm>
            <a:off x="7071590" y="5327217"/>
            <a:ext cx="417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Planet of the Spiders – first time “regeneration” is mentioned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A972F13-087E-4E2B-889B-338F62A7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1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28EB80-0695-4862-A36F-4E2A792A9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E5DAA3-0127-4421-B964-5EB0BDF39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144" y="576426"/>
            <a:ext cx="3029155" cy="504507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8D5B83-8731-4E06-9CF7-FD653AC443B1}"/>
              </a:ext>
            </a:extLst>
          </p:cNvPr>
          <p:cNvSpPr txBox="1">
            <a:spLocks/>
          </p:cNvSpPr>
          <p:nvPr/>
        </p:nvSpPr>
        <p:spPr>
          <a:xfrm>
            <a:off x="4291975" y="356904"/>
            <a:ext cx="4389582" cy="5046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b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b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b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b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b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FDCB28-D6D7-4D54-BD0F-C087F7889854}"/>
              </a:ext>
            </a:extLst>
          </p:cNvPr>
          <p:cNvSpPr/>
          <p:nvPr/>
        </p:nvSpPr>
        <p:spPr>
          <a:xfrm>
            <a:off x="8020050" y="4615934"/>
            <a:ext cx="3583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</a:rPr>
              <a:t>Scene from The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</a:rPr>
              <a:t>Dæmons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</a:rPr>
              <a:t>: Five rounds, rapid! </a:t>
            </a: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https://www.youtube.com/watch?v=0grVDUL_en0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54EC5-FBD3-4858-9EB0-A0C927338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051" y="1914524"/>
            <a:ext cx="4096924" cy="2701409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E6B16EC-9DCD-428F-B372-8D97D0D6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34D01-B874-4277-A4DF-5A9BD20BFC04}"/>
              </a:ext>
            </a:extLst>
          </p:cNvPr>
          <p:cNvSpPr/>
          <p:nvPr/>
        </p:nvSpPr>
        <p:spPr>
          <a:xfrm>
            <a:off x="3999346" y="510968"/>
            <a:ext cx="314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Season Ten - 1972-1973</a:t>
            </a:r>
          </a:p>
          <a:p>
            <a:r>
              <a:rPr lang="en-GB" b="1" dirty="0">
                <a:solidFill>
                  <a:schemeClr val="bg1"/>
                </a:solidFill>
              </a:rPr>
              <a:t>The Three Doctors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Carnival of Monsters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Frontier In Space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Planet of the Daleks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Green Death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Season Eleven - 1973 - 1974</a:t>
            </a:r>
          </a:p>
          <a:p>
            <a:r>
              <a:rPr lang="en-GB" b="1" dirty="0">
                <a:solidFill>
                  <a:schemeClr val="bg1"/>
                </a:solidFill>
              </a:rPr>
              <a:t>The Time Warrior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Invasion of the Dinosaurs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Death to the Daleks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Monster of </a:t>
            </a:r>
            <a:r>
              <a:rPr lang="en-GB" b="1" dirty="0" err="1">
                <a:solidFill>
                  <a:schemeClr val="bg1"/>
                </a:solidFill>
              </a:rPr>
              <a:t>Peladon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Planet of the Spiders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D7D13-41A3-48C7-ACD1-9E9B8C914A5D}"/>
              </a:ext>
            </a:extLst>
          </p:cNvPr>
          <p:cNvSpPr/>
          <p:nvPr/>
        </p:nvSpPr>
        <p:spPr>
          <a:xfrm>
            <a:off x="953154" y="6055084"/>
            <a:ext cx="4910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Third Doctor era, Ultimate trailer</a:t>
            </a:r>
          </a:p>
          <a:p>
            <a:r>
              <a:rPr lang="en-GB" dirty="0">
                <a:solidFill>
                  <a:schemeClr val="bg1"/>
                </a:solidFill>
                <a:hlinkClick r:id="rId6"/>
              </a:rPr>
              <a:t>https://www.youtube.com/watch?v=IiM1Rc9P7V8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E99702-EBFC-4C88-BEC6-3843EFED6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D0AEF-C0B7-4081-A92D-6EC270DB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54" y="365125"/>
            <a:ext cx="332038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Fourth Doctor –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Tom Baker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1F4A6-4860-4ECC-8A57-E67D3417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78507"/>
            <a:ext cx="3808654" cy="2856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30F01-0FB7-4B44-92BE-2BF1F1C3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628" y="152804"/>
            <a:ext cx="4359179" cy="3269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90E15-CA29-46E1-A606-71C726F8A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3371553"/>
            <a:ext cx="3918527" cy="3379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43C9A-425F-43D7-B5D7-1379D9C8B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788" y="3688241"/>
            <a:ext cx="4114030" cy="30169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40DFC9-A671-4482-A847-4A193F1A8D39}"/>
              </a:ext>
            </a:extLst>
          </p:cNvPr>
          <p:cNvSpPr txBox="1">
            <a:spLocks/>
          </p:cNvSpPr>
          <p:nvPr/>
        </p:nvSpPr>
        <p:spPr>
          <a:xfrm>
            <a:off x="4322352" y="2285999"/>
            <a:ext cx="332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Longest serving ‘classic’ doctor</a:t>
            </a:r>
          </a:p>
          <a:p>
            <a:pPr algn="ctr"/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Beloved companions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9FFCBAB-75EC-420D-A7DD-017382C3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5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E00AAA-BBF0-4825-8AE1-9991BA193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B1263-EAFD-4DA1-B845-F8AA6100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310242"/>
            <a:ext cx="4324350" cy="5866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Deadly Assassin – The Doctor goes to his </a:t>
            </a:r>
            <a:r>
              <a:rPr lang="en-GB" dirty="0" err="1">
                <a:solidFill>
                  <a:schemeClr val="bg1"/>
                </a:solidFill>
              </a:rPr>
              <a:t>homeworld</a:t>
            </a:r>
            <a:r>
              <a:rPr lang="en-GB" dirty="0">
                <a:solidFill>
                  <a:schemeClr val="bg1"/>
                </a:solidFill>
              </a:rPr>
              <a:t> – </a:t>
            </a:r>
            <a:r>
              <a:rPr lang="en-GB" dirty="0" err="1">
                <a:solidFill>
                  <a:schemeClr val="bg1"/>
                </a:solidFill>
              </a:rPr>
              <a:t>Galifrey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we find out where the Daleks come from.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the Doctor has a chance to destroy the Dalek threat before it’s even started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7497F9-0E73-49F8-8809-F189475BA25E}"/>
              </a:ext>
            </a:extLst>
          </p:cNvPr>
          <p:cNvSpPr/>
          <p:nvPr/>
        </p:nvSpPr>
        <p:spPr>
          <a:xfrm>
            <a:off x="5331543" y="3611529"/>
            <a:ext cx="5917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Doctor and </a:t>
            </a:r>
            <a:r>
              <a:rPr lang="en-US" dirty="0" err="1">
                <a:solidFill>
                  <a:schemeClr val="bg1"/>
                </a:solidFill>
              </a:rPr>
              <a:t>Davros</a:t>
            </a:r>
            <a:r>
              <a:rPr lang="en-US" dirty="0">
                <a:solidFill>
                  <a:schemeClr val="bg1"/>
                </a:solidFill>
              </a:rPr>
              <a:t> - Genesis of the Daleks </a:t>
            </a: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https://www.youtube.com/watch?v=dkelV2WUNdw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2B320-AD77-476F-AF9F-0EE7C8993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875" y="310242"/>
            <a:ext cx="5868955" cy="33012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252AC2-796A-4CA0-9901-3E98333211A1}"/>
              </a:ext>
            </a:extLst>
          </p:cNvPr>
          <p:cNvSpPr/>
          <p:nvPr/>
        </p:nvSpPr>
        <p:spPr>
          <a:xfrm>
            <a:off x="5255343" y="4773099"/>
            <a:ext cx="5917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 I Have the right? - Genesis of the Daleks </a:t>
            </a:r>
            <a:r>
              <a:rPr lang="en-GB" dirty="0">
                <a:solidFill>
                  <a:schemeClr val="bg1"/>
                </a:solidFill>
                <a:hlinkClick r:id="rId5"/>
              </a:rPr>
              <a:t>https://www.youtube.com/watch?v=9PXdwqlJ19U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53DCCFD-4892-451A-B315-71FA48A9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28EB80-0695-4862-A36F-4E2A792A9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-4838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B356-E498-43A8-94C0-623983E96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27" y="170653"/>
            <a:ext cx="4389582" cy="504645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Season Twelve - 1974-75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Robot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Ark in Space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</a:t>
            </a:r>
            <a:r>
              <a:rPr lang="en-GB" sz="1800" b="1" dirty="0" err="1">
                <a:solidFill>
                  <a:schemeClr val="bg1"/>
                </a:solidFill>
              </a:rPr>
              <a:t>Sontaran</a:t>
            </a:r>
            <a:r>
              <a:rPr lang="en-GB" sz="1800" b="1" dirty="0">
                <a:solidFill>
                  <a:schemeClr val="bg1"/>
                </a:solidFill>
              </a:rPr>
              <a:t> Experiment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Genesis of the Daleks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Revenge of the Cybermen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b="1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Season Thirteen - 1975-76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Terror of the Zygons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Planet of Evil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Pyramids of Mars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Android Invasion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Brain of </a:t>
            </a:r>
            <a:r>
              <a:rPr lang="en-GB" sz="1800" b="1" dirty="0" err="1">
                <a:solidFill>
                  <a:schemeClr val="bg1"/>
                </a:solidFill>
              </a:rPr>
              <a:t>Morbius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Seeds of Doom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b="1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Season Fourteen - 1976-77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The Masque of Mandragora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Hand of Fear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Deadly Assassin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Face of Evil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Robots of Death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The Talons of Weng-Chiang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b="1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8D5B83-8731-4E06-9CF7-FD653AC443B1}"/>
              </a:ext>
            </a:extLst>
          </p:cNvPr>
          <p:cNvSpPr txBox="1">
            <a:spLocks/>
          </p:cNvSpPr>
          <p:nvPr/>
        </p:nvSpPr>
        <p:spPr>
          <a:xfrm>
            <a:off x="3737952" y="138790"/>
            <a:ext cx="3929586" cy="5046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6C6D63-CE0F-4C7C-8598-7859C434ABBA}"/>
              </a:ext>
            </a:extLst>
          </p:cNvPr>
          <p:cNvSpPr txBox="1">
            <a:spLocks/>
          </p:cNvSpPr>
          <p:nvPr/>
        </p:nvSpPr>
        <p:spPr>
          <a:xfrm>
            <a:off x="7147377" y="124109"/>
            <a:ext cx="3929586" cy="5046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2D9BA6B-D859-4825-A930-930C92F4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18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965D23-BAD3-4B5C-B00B-B8BF9F311293}"/>
              </a:ext>
            </a:extLst>
          </p:cNvPr>
          <p:cNvSpPr/>
          <p:nvPr/>
        </p:nvSpPr>
        <p:spPr>
          <a:xfrm>
            <a:off x="3578254" y="124109"/>
            <a:ext cx="3251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Season Fifteen - 1977-78</a:t>
            </a:r>
          </a:p>
          <a:p>
            <a:r>
              <a:rPr lang="en-GB" b="1" dirty="0">
                <a:solidFill>
                  <a:schemeClr val="bg1"/>
                </a:solidFill>
              </a:rPr>
              <a:t>Horror of Fang Rock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Invisible Enemy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Image of the </a:t>
            </a:r>
            <a:r>
              <a:rPr lang="en-GB" b="1" dirty="0" err="1">
                <a:solidFill>
                  <a:schemeClr val="bg1"/>
                </a:solidFill>
              </a:rPr>
              <a:t>Fendahl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Sun Makers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Underworld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Invasion of Time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Season Sixteen - 1978-79</a:t>
            </a:r>
          </a:p>
          <a:p>
            <a:r>
              <a:rPr lang="en-GB" b="1" dirty="0">
                <a:solidFill>
                  <a:schemeClr val="bg1"/>
                </a:solidFill>
              </a:rPr>
              <a:t>The </a:t>
            </a:r>
            <a:r>
              <a:rPr lang="en-GB" b="1" dirty="0" err="1">
                <a:solidFill>
                  <a:schemeClr val="bg1"/>
                </a:solidFill>
              </a:rPr>
              <a:t>Ribos</a:t>
            </a:r>
            <a:r>
              <a:rPr lang="en-GB" b="1" dirty="0">
                <a:solidFill>
                  <a:schemeClr val="bg1"/>
                </a:solidFill>
              </a:rPr>
              <a:t> Operation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Pirate Planet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Stones of Blood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Androids of Tara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Power of Kroll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Armageddon Factor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8649D-57A0-4ED3-BCF0-75957372B092}"/>
              </a:ext>
            </a:extLst>
          </p:cNvPr>
          <p:cNvSpPr/>
          <p:nvPr/>
        </p:nvSpPr>
        <p:spPr>
          <a:xfrm>
            <a:off x="6907125" y="-125972"/>
            <a:ext cx="350058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Season Seventeen - 1979-80</a:t>
            </a:r>
          </a:p>
          <a:p>
            <a:r>
              <a:rPr lang="en-GB" b="1" dirty="0">
                <a:solidFill>
                  <a:schemeClr val="bg1"/>
                </a:solidFill>
              </a:rPr>
              <a:t>Destiny of the Daleks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City of Death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Creature from the Pit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Nightmare of Eden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Horns of </a:t>
            </a:r>
            <a:r>
              <a:rPr lang="en-GB" b="1" dirty="0" err="1">
                <a:solidFill>
                  <a:schemeClr val="bg1"/>
                </a:solidFill>
              </a:rPr>
              <a:t>Nimon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 err="1">
                <a:solidFill>
                  <a:schemeClr val="bg1"/>
                </a:solidFill>
              </a:rPr>
              <a:t>Shada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Season Eighteen - 1980-81</a:t>
            </a:r>
          </a:p>
          <a:p>
            <a:r>
              <a:rPr lang="en-GB" b="1" dirty="0">
                <a:solidFill>
                  <a:schemeClr val="bg1"/>
                </a:solidFill>
              </a:rPr>
              <a:t>The Leisure Hive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 err="1">
                <a:solidFill>
                  <a:schemeClr val="bg1"/>
                </a:solidFill>
              </a:rPr>
              <a:t>Meglos</a:t>
            </a:r>
            <a:br>
              <a:rPr lang="en-GB" b="1" dirty="0">
                <a:solidFill>
                  <a:schemeClr val="bg1"/>
                </a:solidFill>
              </a:rPr>
            </a:b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E-Space Trilogy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Full Circle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State of Decay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Warriors' Gate</a:t>
            </a:r>
            <a:br>
              <a:rPr lang="en-GB" b="1" dirty="0">
                <a:solidFill>
                  <a:schemeClr val="bg1"/>
                </a:solidFill>
              </a:rPr>
            </a:b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The Keeper of </a:t>
            </a:r>
            <a:r>
              <a:rPr lang="en-GB" b="1" dirty="0" err="1">
                <a:solidFill>
                  <a:schemeClr val="bg1"/>
                </a:solidFill>
              </a:rPr>
              <a:t>Traken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 err="1">
                <a:solidFill>
                  <a:schemeClr val="bg1"/>
                </a:solidFill>
              </a:rPr>
              <a:t>Logopolis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39FEE-89F9-478D-A73B-F7B7FBD8A5C3}"/>
              </a:ext>
            </a:extLst>
          </p:cNvPr>
          <p:cNvSpPr/>
          <p:nvPr/>
        </p:nvSpPr>
        <p:spPr>
          <a:xfrm>
            <a:off x="3567449" y="5810561"/>
            <a:ext cx="4835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Fourth Doctor era, Ultimate trailer</a:t>
            </a:r>
          </a:p>
          <a:p>
            <a:r>
              <a:rPr lang="en-GB" dirty="0">
                <a:solidFill>
                  <a:schemeClr val="bg1"/>
                </a:solidFill>
                <a:hlinkClick r:id="rId3"/>
              </a:rPr>
              <a:t>https://www.youtube.com/watch?v=1NJzaPF2XI0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5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BF40B-4B4E-4210-BFAF-7C0F84340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98962-C1A2-4C45-9B0B-F360439C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4" y="365125"/>
            <a:ext cx="672465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Fifth Doctor - Peter Davidson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7544F-6AE1-4E6D-9D4B-F1664B4D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0366" y="251670"/>
            <a:ext cx="4625130" cy="6476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Nineteen - 1982</a:t>
            </a:r>
          </a:p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</a:rPr>
              <a:t>Castrovalva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Four To Doomsday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Kinda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Visitation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Black Orchid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Earthshock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Time-Flight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 - 1983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Arc of Infinity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Snakedance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Mawdryn</a:t>
            </a:r>
            <a:r>
              <a:rPr lang="en-GB" dirty="0">
                <a:solidFill>
                  <a:schemeClr val="bg1"/>
                </a:solidFill>
              </a:rPr>
              <a:t> Undead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Terminus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Enlightenment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King's Demons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Five Doctors (20th anniversary Special)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Twenty-One - 1984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Warriors of the Deep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Awakening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Frontios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Resurrection of the Daleks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Planet of Fire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Caves of </a:t>
            </a:r>
            <a:r>
              <a:rPr lang="en-GB" dirty="0" err="1">
                <a:solidFill>
                  <a:schemeClr val="bg1"/>
                </a:solidFill>
              </a:rPr>
              <a:t>Androzani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E693C098-E5DC-41A8-B297-B5614A4A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8" y="1690688"/>
            <a:ext cx="5862452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436C8C0-B6D1-451C-88B8-C6E79BA7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19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053F86-6B46-4C54-B0CD-471E0A2B73CE}"/>
              </a:ext>
            </a:extLst>
          </p:cNvPr>
          <p:cNvSpPr/>
          <p:nvPr/>
        </p:nvSpPr>
        <p:spPr>
          <a:xfrm>
            <a:off x="266088" y="5813206"/>
            <a:ext cx="6724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Fifth Doctor era, ultimate trailer</a:t>
            </a:r>
          </a:p>
          <a:p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https://www.youtube.com/watch?v=mMrEexETnQY&amp;list=PLGnwAQXWWDZ2wOxQlUPPn6lwT9JB-G1l1&amp;index=5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1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A9F06-EAEA-4F1A-8911-A1BC5C4E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C9F1E-208A-4A56-9432-A59834D4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582" y="365125"/>
            <a:ext cx="4762499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 early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677B2-4CFD-4779-99E6-4F9735FE8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0" y="4784435"/>
            <a:ext cx="6096000" cy="5634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4th Doctor Credits: </a:t>
            </a:r>
            <a:r>
              <a:rPr lang="en-GB" dirty="0">
                <a:hlinkClick r:id="rId3"/>
              </a:rPr>
              <a:t>https://www.youtube.com/watch?v=1fnzcAFy8d8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Image result for pyramids of mars">
            <a:extLst>
              <a:ext uri="{FF2B5EF4-FFF2-40B4-BE49-F238E27FC236}">
                <a16:creationId xmlns:a16="http://schemas.microsoft.com/office/drawing/2014/main" id="{5CA5A109-588C-447C-9A6F-228B791E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" y="763300"/>
            <a:ext cx="6096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EBFFB-8BC2-4323-B575-E4AE6712A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582" y="3041073"/>
            <a:ext cx="4762499" cy="3167062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ABD2F4D-1BD6-4BDF-86DE-3B00AD25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479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8DFD6-AED2-448C-92FB-EA469B40E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E8425-D118-4FB4-9060-468773457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4" y="1825625"/>
            <a:ext cx="665596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Seeking Immortality - Doctor Who - The Five Doctors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https://www.youtube.com/watch?time_continue=8&amp;v=R7WRrmTcUGg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69105685-E699-4A6E-9581-CF906C874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74057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54D8047-55F5-4C77-9836-9A788391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7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CCC51-AB69-4B3D-B4DB-5BEE21680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35868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FA7B-B19E-4041-B8D0-15A66B6B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146" y="228600"/>
            <a:ext cx="5327404" cy="61260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Twenty-One – 1984 (Continued)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Twin Dilemma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Twenty-Two - 1985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Attack of the Cybermen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Vengeance On </a:t>
            </a:r>
            <a:r>
              <a:rPr lang="en-GB" dirty="0" err="1">
                <a:solidFill>
                  <a:schemeClr val="bg1"/>
                </a:solidFill>
              </a:rPr>
              <a:t>Varos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Mark of the Rani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Two Doctors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Timelash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Revelation of the Daleks 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Eighteen Month ‘hiatus” between seasons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Twenty-Three- 1986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Trial of a Timelord: 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Mysterious Planet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Mindwarp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Terror of the </a:t>
            </a:r>
            <a:r>
              <a:rPr lang="en-GB" dirty="0" err="1">
                <a:solidFill>
                  <a:schemeClr val="bg1"/>
                </a:solidFill>
              </a:rPr>
              <a:t>Vervoids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Ultimate Foe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146" name="Picture 2" descr="Image result for sixth doctor">
            <a:extLst>
              <a:ext uri="{FF2B5EF4-FFF2-40B4-BE49-F238E27FC236}">
                <a16:creationId xmlns:a16="http://schemas.microsoft.com/office/drawing/2014/main" id="{AB235A44-7347-4C05-A25F-432D1FE1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8" y="228600"/>
            <a:ext cx="5194569" cy="52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1023891-5F49-4993-89FD-7DD1C198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977A8C-B833-41AC-99AD-43D2B1F2C562}"/>
              </a:ext>
            </a:extLst>
          </p:cNvPr>
          <p:cNvSpPr/>
          <p:nvPr/>
        </p:nvSpPr>
        <p:spPr>
          <a:xfrm>
            <a:off x="212436" y="5754496"/>
            <a:ext cx="6853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Sixth Doctor era Ultimate trailer</a:t>
            </a:r>
          </a:p>
          <a:p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https://www.youtube.com/watch?v=2tHzWFhTrAY&amp;list=PLGnwAQXWWDZ2wOxQlUPPn6lwT9JB-G1l1&amp;index=6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CCC51-AB69-4B3D-B4DB-5BEE21680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879" r="18449" b="-1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8B5AE7-2161-4C97-83D0-92DE95528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3" r="-1" b="-1"/>
          <a:stretch/>
        </p:blipFill>
        <p:spPr>
          <a:xfrm>
            <a:off x="6827323" y="2477335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FA7B-B19E-4041-B8D0-15A66B6B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405114"/>
            <a:ext cx="4803637" cy="56558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000" u="sng" dirty="0">
              <a:solidFill>
                <a:srgbClr val="000000"/>
              </a:solidFill>
              <a:hlinkClick r:id="rId5"/>
            </a:endParaRPr>
          </a:p>
          <a:p>
            <a:pPr marL="0" indent="0">
              <a:buNone/>
            </a:pPr>
            <a:r>
              <a:rPr lang="en-GB" sz="2000" dirty="0"/>
              <a:t>The F</a:t>
            </a:r>
            <a:r>
              <a:rPr lang="en-GB" sz="2000" dirty="0">
                <a:hlinkClick r:id="rId5"/>
              </a:rPr>
              <a:t>r</a:t>
            </a:r>
            <a:r>
              <a:rPr lang="en-GB" sz="2000" dirty="0"/>
              <a:t>iend Within: Scene from “The Two Doctors” </a:t>
            </a:r>
            <a:endParaRPr lang="en-GB" sz="2000" dirty="0">
              <a:hlinkClick r:id="rId5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hlinkClick r:id="rId5"/>
              </a:rPr>
              <a:t>https://www.youtube.com/watch?v=nCjm4KRjsIM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1F3531A-D1A1-4D5F-A8DF-0E14DE9A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CCC51-AB69-4B3D-B4DB-5BEE21680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879" r="18449" b="-1"/>
          <a:stretch/>
        </p:blipFill>
        <p:spPr>
          <a:xfrm>
            <a:off x="5781964" y="-168318"/>
            <a:ext cx="6410036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28" name="Picture 4" descr="http://1.bp.blogspot.com/-NuGIRo3D9nY/Vd8JYc_ovkI/AAAAAAAAMO8/4S6SJdOrZI0/s640/valeyard%2B2.jpg">
            <a:extLst>
              <a:ext uri="{FF2B5EF4-FFF2-40B4-BE49-F238E27FC236}">
                <a16:creationId xmlns:a16="http://schemas.microsoft.com/office/drawing/2014/main" id="{FD57E07F-8C66-4688-8D86-A40136C83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7" b="2"/>
          <a:stretch/>
        </p:blipFill>
        <p:spPr bwMode="auto">
          <a:xfrm>
            <a:off x="6822093" y="3023337"/>
            <a:ext cx="5157471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FA7B-B19E-4041-B8D0-15A66B6B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2272143"/>
            <a:ext cx="5291002" cy="378883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Enemy Within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Doctor Denounces The Timelords: </a:t>
            </a:r>
            <a:r>
              <a:rPr lang="en-GB" sz="2000" dirty="0">
                <a:hlinkClick r:id="rId5"/>
              </a:rPr>
              <a:t>https://www.youtube.com/watch?v=Y2INBe_qZFo</a:t>
            </a:r>
            <a:endParaRPr lang="en-GB" sz="2000" dirty="0"/>
          </a:p>
          <a:p>
            <a:pPr marL="0" indent="0">
              <a:buNone/>
            </a:pPr>
            <a:endParaRPr lang="en-GB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/>
              <a:t>The Moment of the Valeyard (article) </a:t>
            </a:r>
            <a:r>
              <a:rPr lang="en-GB" sz="2000" dirty="0">
                <a:hlinkClick r:id="rId6"/>
              </a:rPr>
              <a:t>http://www.warpedfactor.com/2015/09/doctor-who-series-nine-moment-of.html</a:t>
            </a:r>
            <a:endParaRPr lang="en-GB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55B6E51-873A-4A11-91F0-C1FC19D0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BCD03C-1FA3-4187-B12E-06DCF278482D}"/>
              </a:ext>
            </a:extLst>
          </p:cNvPr>
          <p:cNvSpPr/>
          <p:nvPr/>
        </p:nvSpPr>
        <p:spPr>
          <a:xfrm>
            <a:off x="804998" y="344116"/>
            <a:ext cx="55950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The Sixth Doctor’s last Season</a:t>
            </a:r>
          </a:p>
          <a:p>
            <a:endParaRPr lang="en-GB" sz="2400" dirty="0"/>
          </a:p>
          <a:p>
            <a:r>
              <a:rPr lang="en-GB" sz="2400" dirty="0"/>
              <a:t>The Trial of a Time Lord (four linked stories)</a:t>
            </a:r>
          </a:p>
        </p:txBody>
      </p:sp>
    </p:spTree>
    <p:extLst>
      <p:ext uri="{BB962C8B-B14F-4D97-AF65-F5344CB8AC3E}">
        <p14:creationId xmlns:p14="http://schemas.microsoft.com/office/powerpoint/2010/main" val="73639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CF346-BA1C-40DB-8130-230A83BFE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2BF97-5C8A-42FE-9E41-8305E9DA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855" y="386607"/>
            <a:ext cx="9051636" cy="845272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Seventh Doctor – Sylvester McCoy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52E3-8E86-4639-A367-9644CCED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893" y="1421534"/>
            <a:ext cx="4352925" cy="49316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Twenty-Four - 1987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Time And the Rani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Paradise Towers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Delta And the Bannermen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Dragonfire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Twenty-Five - 1988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Remembrance of the Daleks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Happiness Patrol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Silver Nemesis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Greatest Show In the Galaxy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Season Twenty-Six - 1989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Battlefield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Ghost Light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Curse of </a:t>
            </a:r>
            <a:r>
              <a:rPr lang="en-GB" dirty="0" err="1">
                <a:solidFill>
                  <a:schemeClr val="bg1"/>
                </a:solidFill>
              </a:rPr>
              <a:t>Fenric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Survival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7335669-51C5-4330-836B-88626EB20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F68E0-63B2-49EE-9267-3C49144E450C}"/>
              </a:ext>
            </a:extLst>
          </p:cNvPr>
          <p:cNvSpPr/>
          <p:nvPr/>
        </p:nvSpPr>
        <p:spPr>
          <a:xfrm>
            <a:off x="434366" y="57205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Seventh Doctor Highlights</a:t>
            </a:r>
          </a:p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https://www.youtube.com/watch?v=yU5g7kLqMQ8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64783-E50A-4C5F-BF1B-6A3742F77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1" y="161848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8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CF346-BA1C-40DB-8130-230A83BFE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-3799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2BF97-5C8A-42FE-9E41-8305E9DA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365125"/>
            <a:ext cx="4352925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Seventh Doctor – Sylvester McCoy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52E3-8E86-4639-A367-9644CCED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07" y="6106731"/>
            <a:ext cx="6038850" cy="475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Last broadcast 6 December 1989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09FA8-981D-4C59-8BE6-77B6EDDB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643" y="1850704"/>
            <a:ext cx="3713348" cy="48092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F8FAF6-2559-431A-8E41-299B760D0BEE}"/>
              </a:ext>
            </a:extLst>
          </p:cNvPr>
          <p:cNvSpPr txBox="1">
            <a:spLocks/>
          </p:cNvSpPr>
          <p:nvPr/>
        </p:nvSpPr>
        <p:spPr>
          <a:xfrm>
            <a:off x="576407" y="1917898"/>
            <a:ext cx="6038850" cy="3287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Doctor Fights with the Master: “If we fight like animals, we die like animals!”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5"/>
              </a:rPr>
              <a:t>https://www.youtube.com/watch?v=IbQa8C9t4mY&amp;t=1s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Walk off into the sunset: “Come on Ace, we’ve got work to do.”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https://www.youtube.com/watch?v=f_1LKxS-iR0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88DB78F-BD5F-4148-9DCA-1F8E12A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59A0B-9934-4447-895E-3B0D6AC46281}"/>
              </a:ext>
            </a:extLst>
          </p:cNvPr>
          <p:cNvSpPr txBox="1">
            <a:spLocks/>
          </p:cNvSpPr>
          <p:nvPr/>
        </p:nvSpPr>
        <p:spPr>
          <a:xfrm>
            <a:off x="591231" y="653861"/>
            <a:ext cx="6038850" cy="1243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A Dalek surprises the Doctor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7"/>
              </a:rPr>
              <a:t>https://www.youtube.com/watch?v=KGO3AzH2ePo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9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3C90C8-9E8B-4752-81FA-9AC35D0E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1498" y="-14884"/>
            <a:ext cx="12244920" cy="688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08CFE-DC6A-4216-94E0-BA2EF60E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19" y="71854"/>
            <a:ext cx="10561244" cy="130380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Long Darkness…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5B195-55FF-418C-BB8F-2728DA1401F1}"/>
              </a:ext>
            </a:extLst>
          </p:cNvPr>
          <p:cNvSpPr/>
          <p:nvPr/>
        </p:nvSpPr>
        <p:spPr>
          <a:xfrm>
            <a:off x="9156265" y="4330223"/>
            <a:ext cx="27080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Dimensions in Time – BBC Children in Need Special (1993)</a:t>
            </a:r>
          </a:p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https://www.youtube.com/watch?v=NQCeMIQpFBc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(Do not watch more than three minutes of this!)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F29E25-18B0-4034-A9A9-CABC771A7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193" y="444578"/>
            <a:ext cx="2708042" cy="3830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908D3A-4B0C-4EE5-AA3C-C44D038C2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060" y="1373756"/>
            <a:ext cx="5128157" cy="3474326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B4143D4-8BE1-444D-BEC4-9BA637F2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B090F-D529-414F-BFC9-5E759D9B990C}"/>
              </a:ext>
            </a:extLst>
          </p:cNvPr>
          <p:cNvSpPr txBox="1"/>
          <p:nvPr/>
        </p:nvSpPr>
        <p:spPr>
          <a:xfrm>
            <a:off x="3598855" y="4837837"/>
            <a:ext cx="5092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Virgin New Adventures and Missing Adventures series, started in 1991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BBC Doctor Who Paperback series started in 1997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67EB5-3E08-4295-A1E2-D25E90570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73" y="1462393"/>
            <a:ext cx="2590800" cy="3486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EFA664-5F3D-4A37-ACD7-B49A1471E678}"/>
              </a:ext>
            </a:extLst>
          </p:cNvPr>
          <p:cNvSpPr txBox="1"/>
          <p:nvPr/>
        </p:nvSpPr>
        <p:spPr>
          <a:xfrm>
            <a:off x="366577" y="4948543"/>
            <a:ext cx="277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Doctor Who Magazine continued to be published (First issue was 17 October 1979)</a:t>
            </a:r>
          </a:p>
        </p:txBody>
      </p:sp>
    </p:spTree>
    <p:extLst>
      <p:ext uri="{BB962C8B-B14F-4D97-AF65-F5344CB8AC3E}">
        <p14:creationId xmlns:p14="http://schemas.microsoft.com/office/powerpoint/2010/main" val="1408007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3C90C8-9E8B-4752-81FA-9AC35D0E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08CFE-DC6A-4216-94E0-BA2EF60E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Rumours of the Eighth (and it’s about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19224-B208-452C-BE9D-7B8920B7C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5339" y="3505922"/>
            <a:ext cx="3324225" cy="13255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Doctor Who Movie(1996) (ultimate trailer)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hlinkClick r:id="rId3"/>
              </a:rPr>
              <a:t>https://www.youtube.com/watch?v=xyIv0FrwHFo</a:t>
            </a: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Image result for Eighth Doctor">
            <a:extLst>
              <a:ext uri="{FF2B5EF4-FFF2-40B4-BE49-F238E27FC236}">
                <a16:creationId xmlns:a16="http://schemas.microsoft.com/office/drawing/2014/main" id="{0112F3D9-C5AF-4192-AB8A-79676D66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" y="1690688"/>
            <a:ext cx="4252768" cy="42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2053962-F9B6-44A4-8416-AF69E0EE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B48E3-2DF0-4989-B094-AB3B23B90EA2}"/>
              </a:ext>
            </a:extLst>
          </p:cNvPr>
          <p:cNvSpPr txBox="1">
            <a:spLocks/>
          </p:cNvSpPr>
          <p:nvPr/>
        </p:nvSpPr>
        <p:spPr>
          <a:xfrm>
            <a:off x="7099445" y="5261343"/>
            <a:ext cx="3324225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Paul McGann’s final appearance: “The Night of the Doctor”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hlinkClick r:id="rId5"/>
              </a:rPr>
              <a:t>https://www.youtube.com/watch?v=-U3jrS-uhuo</a:t>
            </a: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52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3C90C8-9E8B-4752-81FA-9AC35D0E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1498" y="-14884"/>
            <a:ext cx="12244920" cy="688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08CFE-DC6A-4216-94E0-BA2EF60E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311" y="71855"/>
            <a:ext cx="6818254" cy="90750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Second Long Darkness…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E3A10-2F47-42CE-A163-4AE59BF90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89" y="723754"/>
            <a:ext cx="2183845" cy="38022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ABCD8-20C0-41A1-9C9A-8A17B12B5CA1}"/>
              </a:ext>
            </a:extLst>
          </p:cNvPr>
          <p:cNvSpPr/>
          <p:nvPr/>
        </p:nvSpPr>
        <p:spPr>
          <a:xfrm>
            <a:off x="233828" y="4754821"/>
            <a:ext cx="53318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Curse of the Fatal Death – BBC Children in Need Special (1997)</a:t>
            </a:r>
          </a:p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https://www.youtube.com/watch?v=i9EhGsKTPmo</a:t>
            </a:r>
            <a:r>
              <a:rPr lang="en-GB" dirty="0">
                <a:solidFill>
                  <a:schemeClr val="bg1"/>
                </a:solidFill>
              </a:rPr>
              <a:t> (trailer)</a:t>
            </a:r>
          </a:p>
          <a:p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https://www.youtube.com/watch?v=tp_Fw5oDMao</a:t>
            </a:r>
            <a:r>
              <a:rPr lang="en-GB" dirty="0">
                <a:solidFill>
                  <a:schemeClr val="bg1"/>
                </a:solidFill>
              </a:rPr>
              <a:t> (full story)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B4143D4-8BE1-444D-BEC4-9BA637F2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28</a:t>
            </a:fld>
            <a:endParaRPr lang="en-US" dirty="0"/>
          </a:p>
        </p:txBody>
      </p:sp>
      <p:pic>
        <p:nvPicPr>
          <p:cNvPr id="2050" name="Picture 2" descr="Image result for big finish doctor who">
            <a:extLst>
              <a:ext uri="{FF2B5EF4-FFF2-40B4-BE49-F238E27FC236}">
                <a16:creationId xmlns:a16="http://schemas.microsoft.com/office/drawing/2014/main" id="{BF607EA0-F395-4683-B40F-C03F9724F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5735" r="-1790" b="5476"/>
          <a:stretch/>
        </p:blipFill>
        <p:spPr bwMode="auto">
          <a:xfrm>
            <a:off x="5161310" y="1130767"/>
            <a:ext cx="7029192" cy="328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7676F8-00A2-484F-ABF8-E8FB3B56ED7C}"/>
              </a:ext>
            </a:extLst>
          </p:cNvPr>
          <p:cNvSpPr/>
          <p:nvPr/>
        </p:nvSpPr>
        <p:spPr>
          <a:xfrm>
            <a:off x="6048225" y="4802117"/>
            <a:ext cx="533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Big Finish Audio Dramas (started 1999)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Featuring 4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-8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Doctors</a:t>
            </a:r>
          </a:p>
        </p:txBody>
      </p:sp>
    </p:spTree>
    <p:extLst>
      <p:ext uri="{BB962C8B-B14F-4D97-AF65-F5344CB8AC3E}">
        <p14:creationId xmlns:p14="http://schemas.microsoft.com/office/powerpoint/2010/main" val="1436060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E50C56-8CC2-4BEB-8F43-C09D0D442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8C2B6-0FE8-4539-B1C5-01E05406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Rumours of the Ninth (Christopher Eccleston)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BE9F9-7F58-4F41-89A2-63A470E85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943100"/>
            <a:ext cx="4876800" cy="29718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14CBDD0-3F12-44C1-B09F-AB4459E4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74EB98-12B0-41D7-A195-BB8538CD35B1}"/>
              </a:ext>
            </a:extLst>
          </p:cNvPr>
          <p:cNvSpPr txBox="1">
            <a:spLocks/>
          </p:cNvSpPr>
          <p:nvPr/>
        </p:nvSpPr>
        <p:spPr>
          <a:xfrm>
            <a:off x="838200" y="5345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Reboot series began in 2005</a:t>
            </a:r>
          </a:p>
        </p:txBody>
      </p:sp>
    </p:spTree>
    <p:extLst>
      <p:ext uri="{BB962C8B-B14F-4D97-AF65-F5344CB8AC3E}">
        <p14:creationId xmlns:p14="http://schemas.microsoft.com/office/powerpoint/2010/main" val="2278394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BBC97-F3B4-4A6E-A8A0-C94303129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4E7D2-C24B-44E7-A07E-3A7D3A72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Early VHS Releases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13289-F1FC-4210-BDA8-664899497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643"/>
          <a:stretch/>
        </p:blipFill>
        <p:spPr>
          <a:xfrm>
            <a:off x="348673" y="2121343"/>
            <a:ext cx="11745265" cy="2894002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CB6483D-7C0C-457B-938B-86B7CBC2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73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4E3CEC-0142-43F9-949F-FE1F2BB77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A7772D-A00E-456D-B12D-93D31950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31" y="223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And rumours of Billie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2DCAC-BC66-4E94-9D9F-36348E08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31" y="5637935"/>
            <a:ext cx="9334500" cy="690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Billie: Because we want to: </a:t>
            </a: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https://www.youtube.com/watch?v=D_XI_290cfw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E8002-F9BA-4992-A19E-B177C2E04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025" y="970685"/>
            <a:ext cx="9334500" cy="466725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FEBADBE-1BE3-4BE1-86AC-AA9DDCDD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53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8206B-064D-4919-AE41-874CD20E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5C48F-E28C-45DD-AFA0-79FD74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4" y="40761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Ninth Doctor – Christopher Eccleston (2005)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E312E-A96D-446B-A7D4-6F0283A8A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418"/>
            <a:ext cx="4269509" cy="4691556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Rose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End Of The World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Unquiet Dead</a:t>
            </a:r>
          </a:p>
          <a:p>
            <a:r>
              <a:rPr lang="en-GB" sz="1600" dirty="0">
                <a:solidFill>
                  <a:schemeClr val="bg1"/>
                </a:solidFill>
              </a:rPr>
              <a:t>Aliens Of London</a:t>
            </a:r>
          </a:p>
          <a:p>
            <a:r>
              <a:rPr lang="en-GB" sz="1600" dirty="0">
                <a:solidFill>
                  <a:schemeClr val="bg1"/>
                </a:solidFill>
              </a:rPr>
              <a:t>World War Three</a:t>
            </a:r>
          </a:p>
          <a:p>
            <a:r>
              <a:rPr lang="en-GB" sz="1600" dirty="0">
                <a:solidFill>
                  <a:schemeClr val="bg1"/>
                </a:solidFill>
              </a:rPr>
              <a:t>Dalek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Long Game</a:t>
            </a:r>
          </a:p>
          <a:p>
            <a:r>
              <a:rPr lang="en-GB" sz="1600" dirty="0">
                <a:solidFill>
                  <a:schemeClr val="bg1"/>
                </a:solidFill>
              </a:rPr>
              <a:t>Father's Day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Empty Child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Doctor Dances</a:t>
            </a:r>
          </a:p>
          <a:p>
            <a:r>
              <a:rPr lang="en-GB" sz="1600" dirty="0">
                <a:solidFill>
                  <a:schemeClr val="bg1"/>
                </a:solidFill>
              </a:rPr>
              <a:t>Boom Town</a:t>
            </a:r>
          </a:p>
          <a:p>
            <a:r>
              <a:rPr lang="en-GB" sz="1600" dirty="0">
                <a:solidFill>
                  <a:schemeClr val="bg1"/>
                </a:solidFill>
              </a:rPr>
              <a:t>Bad Wolf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Parting Of The Ways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306CED-0ECF-41E2-AE04-3D6549BF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31</a:t>
            </a:fld>
            <a:endParaRPr lang="en-US" dirty="0"/>
          </a:p>
        </p:txBody>
      </p:sp>
      <p:pic>
        <p:nvPicPr>
          <p:cNvPr id="8" name="Picture 7" descr="A person standing in front of it&#10;&#10;Description generated with high confidence">
            <a:extLst>
              <a:ext uri="{FF2B5EF4-FFF2-40B4-BE49-F238E27FC236}">
                <a16:creationId xmlns:a16="http://schemas.microsoft.com/office/drawing/2014/main" id="{F5AB0203-03B8-408C-BCBA-DEE1D031C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32" y="1083222"/>
            <a:ext cx="3124449" cy="46915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9F6162-5FD7-417D-9A48-95A00330C229}"/>
              </a:ext>
            </a:extLst>
          </p:cNvPr>
          <p:cNvSpPr/>
          <p:nvPr/>
        </p:nvSpPr>
        <p:spPr>
          <a:xfrm>
            <a:off x="2504024" y="6382161"/>
            <a:ext cx="7706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Ninth Doctor Ultimate Trailer: </a:t>
            </a:r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https://www.youtube.com/watch?v=c7MxySI0tC8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90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8206B-064D-4919-AE41-874CD20E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5C48F-E28C-45DD-AFA0-79FD749A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And the story begins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E312E-A96D-446B-A7D4-6F0283A8A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2" y="1825625"/>
            <a:ext cx="485139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Rose and the Doctor: </a:t>
            </a:r>
            <a:r>
              <a:rPr lang="en-GB" dirty="0">
                <a:solidFill>
                  <a:schemeClr val="bg1"/>
                </a:solidFill>
                <a:hlinkClick r:id="rId3"/>
              </a:rPr>
              <a:t>https://www.youtube.com/watch?v=bRBQZdBqoOU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much more complicated than before (Facing down the “Last” Dalek)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https://www.youtube.com/watch?v=jIjUSzpYcuA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DE179-6D16-4219-98A0-084015011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0" y="2286794"/>
            <a:ext cx="4572000" cy="3429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306CED-0ECF-41E2-AE04-3D6549BF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50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29497-6030-45D4-99C7-AF15A71F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30018"/>
            <a:ext cx="122140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EB2B4-A3EE-4387-A8C5-D65B4CB4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382" y="136525"/>
            <a:ext cx="9118887" cy="7894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Tenth Doctor – David Tennant (2005-2010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9E93-54E2-488F-875A-1BF133CA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104" y="925945"/>
            <a:ext cx="2283914" cy="52150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Christmas Invasion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Two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New Earth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Tooth and Claw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School Reunion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Girl in the Fireplace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Rise of the Cybermen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Age of Steel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Idiot's Lantern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Impossible Planet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Satan Pit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Love &amp; Monsters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Fear Her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Army of Ghosts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Doomsday 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Runaway Bride</a:t>
            </a:r>
          </a:p>
          <a:p>
            <a:pPr>
              <a:spcBef>
                <a:spcPts val="0"/>
              </a:spcBef>
            </a:pP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E7E22-AE18-4D21-9063-1CF14337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2" y="1317337"/>
            <a:ext cx="3126753" cy="4880263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DFF448-82B3-4E41-B116-B132838C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33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DA83DD-75A1-462F-A1EC-801A66FB9991}"/>
              </a:ext>
            </a:extLst>
          </p:cNvPr>
          <p:cNvSpPr txBox="1">
            <a:spLocks/>
          </p:cNvSpPr>
          <p:nvPr/>
        </p:nvSpPr>
        <p:spPr>
          <a:xfrm>
            <a:off x="6416430" y="1361498"/>
            <a:ext cx="2425982" cy="47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Three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Smith and Jones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Shakespeare Code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Gridlock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Daleks in Manhattan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Evolution of the Daleks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Lazarus Experiment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42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Human Nature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Family of Blood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Blink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Utopia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Sound of Drums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Last of the Time Lords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Voyage of the Damned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10E962-EAE9-4F60-857E-0800ACFD91FC}"/>
              </a:ext>
            </a:extLst>
          </p:cNvPr>
          <p:cNvSpPr txBox="1">
            <a:spLocks/>
          </p:cNvSpPr>
          <p:nvPr/>
        </p:nvSpPr>
        <p:spPr>
          <a:xfrm>
            <a:off x="9116292" y="1043204"/>
            <a:ext cx="2669006" cy="47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Four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Partners in Crime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Fires of Pompeii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Planet of the </a:t>
            </a:r>
            <a:r>
              <a:rPr lang="en-GB" sz="1600" dirty="0" err="1">
                <a:solidFill>
                  <a:schemeClr val="bg1"/>
                </a:solidFill>
              </a:rPr>
              <a:t>Ood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</a:t>
            </a:r>
            <a:r>
              <a:rPr lang="en-GB" sz="1600" dirty="0" err="1">
                <a:solidFill>
                  <a:schemeClr val="bg1"/>
                </a:solidFill>
              </a:rPr>
              <a:t>Sontaran</a:t>
            </a:r>
            <a:r>
              <a:rPr lang="en-GB" sz="1600" dirty="0">
                <a:solidFill>
                  <a:schemeClr val="bg1"/>
                </a:solidFill>
              </a:rPr>
              <a:t> Stratagem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Poison Sky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Doctor's Daughter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Unicorn and the Wasp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Silence in the Library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Forest of the Dead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Midnight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Turn Left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Stolen Earth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Journey's End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Next Doctor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Four – (The Specials)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Planet of the Dead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Waters of Mars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End of Time - Part 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End of Time - Part Two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E67FB-8919-499A-A86E-EEA347D56F6F}"/>
              </a:ext>
            </a:extLst>
          </p:cNvPr>
          <p:cNvSpPr/>
          <p:nvPr/>
        </p:nvSpPr>
        <p:spPr>
          <a:xfrm>
            <a:off x="3768642" y="5814795"/>
            <a:ext cx="50216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Tenth Doctor Era Ultimate trailer:</a:t>
            </a:r>
          </a:p>
          <a:p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https://www.youtube.com/watch?v=DB8cN8to0Aw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82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29497-6030-45D4-99C7-AF15A71F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-22087" y="0"/>
            <a:ext cx="122140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EB2B4-A3EE-4387-A8C5-D65B4CB4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08" y="195004"/>
            <a:ext cx="6199908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Tenth Doctor (Highlights)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9E93-54E2-488F-875A-1BF133CA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08" y="1890048"/>
            <a:ext cx="7126365" cy="44577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I'm the Doctor...Got a Problem With That? – Voyage of the Damned: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https://www.youtube.com/watch?v=z8lBEoPi6OY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Doctor Smashes Through The Time Window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The Girl in the Fireplace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https://www.youtube.com/watch?time_continue=2&amp;v=MSecHsvREd0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Don’t Blink</a:t>
            </a:r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https://www.youtube.com/watch?v=cwdbLu_x0gY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Fury of a Time Lord: The Family of Blood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https://www.youtube.com/watch?time_continue=2&amp;v=w4xm9NHNUf8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hlinkClick r:id="rId7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Ten’s regeneration</a:t>
            </a:r>
            <a:endParaRPr lang="en-US" dirty="0">
              <a:solidFill>
                <a:schemeClr val="bg1"/>
              </a:solidFill>
              <a:hlinkClick r:id="rId7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https://www.youtube.com/watch?v=_68Vyc24i1s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DFF448-82B3-4E41-B116-B132838C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34</a:t>
            </a:fld>
            <a:endParaRPr lang="en-US" dirty="0"/>
          </a:p>
        </p:txBody>
      </p:sp>
      <p:pic>
        <p:nvPicPr>
          <p:cNvPr id="8" name="Picture 7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BF587636-AF40-4105-92A3-E04F83B59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4" y="680373"/>
            <a:ext cx="40100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08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29497-6030-45D4-99C7-AF15A71F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-19202"/>
            <a:ext cx="122140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EB2B4-A3EE-4387-A8C5-D65B4CB4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6"/>
            <a:ext cx="9374909" cy="7894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Eleventh Doctor – Matt Smith (2010-2013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9E93-54E2-488F-875A-1BF133CA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182" y="976249"/>
            <a:ext cx="2283914" cy="477159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Five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Eleventh Hour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Beast Below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Victory Of The Daleks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Time Of Angels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Flesh And Stone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Vampires Of Venice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Amy's Choice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Hungry Earth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Cold Blood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Vincent And The Doctor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Lodger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</a:t>
            </a:r>
            <a:r>
              <a:rPr lang="en-GB" sz="1600" dirty="0" err="1">
                <a:solidFill>
                  <a:schemeClr val="bg1"/>
                </a:solidFill>
              </a:rPr>
              <a:t>Pandorica</a:t>
            </a:r>
            <a:r>
              <a:rPr lang="en-GB" sz="1600" dirty="0">
                <a:solidFill>
                  <a:schemeClr val="bg1"/>
                </a:solidFill>
              </a:rPr>
              <a:t> Opens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Big Bang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 Christmas Carol</a:t>
            </a:r>
          </a:p>
          <a:p>
            <a:pPr>
              <a:spcBef>
                <a:spcPts val="0"/>
              </a:spcBef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DFF448-82B3-4E41-B116-B132838C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DA83DD-75A1-462F-A1EC-801A66FB9991}"/>
              </a:ext>
            </a:extLst>
          </p:cNvPr>
          <p:cNvSpPr txBox="1">
            <a:spLocks/>
          </p:cNvSpPr>
          <p:nvPr/>
        </p:nvSpPr>
        <p:spPr>
          <a:xfrm>
            <a:off x="5998822" y="976249"/>
            <a:ext cx="2552448" cy="47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Six - Part 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Impossible Astronaut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Day Of The Moon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Curse Of The Black Spot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Doctor's Wife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Rebel Flesh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Almost People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 Good Man Goes To War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Six - Part Two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Let's Kill Hitler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Night Terrors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Girl Who Waited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God Complex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Closing Time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Wedding Of River Song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Doctor, The Widow And The Wardrobe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10E962-EAE9-4F60-857E-0800ACFD91FC}"/>
              </a:ext>
            </a:extLst>
          </p:cNvPr>
          <p:cNvSpPr txBox="1">
            <a:spLocks/>
          </p:cNvSpPr>
          <p:nvPr/>
        </p:nvSpPr>
        <p:spPr>
          <a:xfrm>
            <a:off x="8702997" y="425926"/>
            <a:ext cx="3375125" cy="47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16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Seven - Part One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Asylum Of The Daleks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Dinosaurs On A Spaceship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 Town Called Mercy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Power Of Three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Angels Take Manhattan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Snowmen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Seven - Part Two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Bells Of Saint John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Rings Of </a:t>
            </a:r>
            <a:r>
              <a:rPr lang="en-GB" sz="1600" dirty="0" err="1">
                <a:solidFill>
                  <a:schemeClr val="bg1"/>
                </a:solidFill>
              </a:rPr>
              <a:t>Akhaten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Cold War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Hide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Journey To The Centre Of The TARDIS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Crimson Horror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Nightmare In Silver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Name Of The Doctor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Eight -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Day Of The Doctor (50th Anniversary Special)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Time Of The Doctor (Christmas Special)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38838A-B2ED-44A0-83F8-723BCCA52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46" y="1193792"/>
            <a:ext cx="2938504" cy="44522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69C5C4-324B-4016-BAD5-3F2B0D98F5F3}"/>
              </a:ext>
            </a:extLst>
          </p:cNvPr>
          <p:cNvSpPr/>
          <p:nvPr/>
        </p:nvSpPr>
        <p:spPr>
          <a:xfrm>
            <a:off x="212436" y="5798144"/>
            <a:ext cx="50848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Eleventh Doctor era Ultimate Trailer:</a:t>
            </a:r>
          </a:p>
          <a:p>
            <a:r>
              <a:rPr lang="en-GB" dirty="0">
                <a:hlinkClick r:id="rId4"/>
              </a:rPr>
              <a:t>https://www.youtube.com/watch?v=QMqTho1rAeU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022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971BB9-12F6-4C2C-859B-4562F6993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FDEBE-6AA4-4B1A-945B-218AF915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4953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Eleventh Doctor – Matt Smith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C0B50-DD05-4295-A128-034AC042C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1825625"/>
            <a:ext cx="77780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Van Gogh Visits the </a:t>
            </a:r>
            <a:r>
              <a:rPr lang="en-US" sz="2400" dirty="0" err="1">
                <a:solidFill>
                  <a:schemeClr val="bg1"/>
                </a:solidFill>
              </a:rPr>
              <a:t>Musee</a:t>
            </a:r>
            <a:r>
              <a:rPr lang="en-US" sz="2400" dirty="0">
                <a:solidFill>
                  <a:schemeClr val="bg1"/>
                </a:solidFill>
              </a:rPr>
              <a:t> d’Orsay: Vincent and the Doctor: </a:t>
            </a:r>
            <a:r>
              <a:rPr lang="en-GB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https://www.youtube.com/watch?time_continue=3&amp;v=ubTJI_UphPk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Eleventh Doctor meets the Tenth: Day of the Doctor </a:t>
            </a:r>
            <a:r>
              <a:rPr lang="en-GB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https://www.youtube.com/watch?time_continue=1&amp;v=DLjJwW1lFxI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I. Am. Talking: The Pandorica Opens: </a:t>
            </a:r>
            <a:r>
              <a:rPr lang="en-GB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https://www.youtube.com/watch?time_continue=5&amp;v=5ecycHAZtaM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B912CCA-AC39-4B25-B78D-C6F191F9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6F620-9818-4C5F-B2A4-19BC76755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400" y="648586"/>
            <a:ext cx="3559973" cy="53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3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EE764E-09E6-4FAA-885B-199F01B7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981BB-0B06-4123-84AF-203A1B52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768" y="365125"/>
            <a:ext cx="6513465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/50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Anniversary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23 November 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2AA06-E6FC-4611-B79F-5FCE02812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5" y="5818908"/>
            <a:ext cx="6582978" cy="10390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Last Day of the Time War</a:t>
            </a:r>
            <a:endParaRPr lang="en-GB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https://www.youtube.com/watch?v=NdfUt2RZjZE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BE7BF-B935-49A8-B344-AEEB0D97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81" y="832282"/>
            <a:ext cx="4057723" cy="6025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B39C6-71CF-4DB1-866E-1BB7E86FB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597" y="2299277"/>
            <a:ext cx="5753100" cy="32385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4333FF2-E29E-49B6-8ABC-C74933BA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45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29497-6030-45D4-99C7-AF15A71F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-22087" y="0"/>
            <a:ext cx="122140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EB2B4-A3EE-4387-A8C5-D65B4CB4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6"/>
            <a:ext cx="9144000" cy="7894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Twelfth Doctor – Peter Capaldi 2014-2017)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9E93-54E2-488F-875A-1BF133CA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67" y="1160463"/>
            <a:ext cx="2283914" cy="477159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Eight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Deep Breath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Into The Dalek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Robot Of Sherwood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Listen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Time Heist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Caretaker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Kill The Moon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Mummy On The Orient Express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Flatline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In The Forest Of The Night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Dark Water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Death In Heaven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Last Christmas</a:t>
            </a:r>
          </a:p>
          <a:p>
            <a:pPr>
              <a:spcBef>
                <a:spcPts val="0"/>
              </a:spcBef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DFF448-82B3-4E41-B116-B132838C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38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DA83DD-75A1-462F-A1EC-801A66FB9991}"/>
              </a:ext>
            </a:extLst>
          </p:cNvPr>
          <p:cNvSpPr txBox="1">
            <a:spLocks/>
          </p:cNvSpPr>
          <p:nvPr/>
        </p:nvSpPr>
        <p:spPr>
          <a:xfrm>
            <a:off x="2605735" y="1160463"/>
            <a:ext cx="2552448" cy="47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Nine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Magician's Apprentice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Witch's Familiar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Under The Lake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Before The Flood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Girl Who Died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Woman Who Lived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Zygon Invasion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Zygon Inversion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Sleep No More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Face The Raven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Heaven Sent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Hell Bent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Husbands Of River Song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Return Of Doctor </a:t>
            </a:r>
            <a:r>
              <a:rPr lang="en-GB" sz="1600" dirty="0" err="1">
                <a:solidFill>
                  <a:schemeClr val="bg1"/>
                </a:solidFill>
              </a:rPr>
              <a:t>Mysterio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10E962-EAE9-4F60-857E-0800ACFD91FC}"/>
              </a:ext>
            </a:extLst>
          </p:cNvPr>
          <p:cNvSpPr txBox="1">
            <a:spLocks/>
          </p:cNvSpPr>
          <p:nvPr/>
        </p:nvSpPr>
        <p:spPr>
          <a:xfrm>
            <a:off x="5438802" y="925946"/>
            <a:ext cx="3058653" cy="4771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16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Ten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Pilot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Smile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Thin 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Knock </a:t>
            </a:r>
            <a:r>
              <a:rPr lang="en-GB" sz="1600" dirty="0" err="1">
                <a:solidFill>
                  <a:schemeClr val="bg1"/>
                </a:solidFill>
              </a:rPr>
              <a:t>Knock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Oxygen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Extremis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Pyramid At The End Of The World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Lie Of The Land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Empress Of Mars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Eaters Of Light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World Enough And Time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Doctor Falls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Twice Upon A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9F8A0-8761-4220-A823-483D7DF56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534" y="655782"/>
            <a:ext cx="3152599" cy="5250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BE4974-848F-4F76-B7E4-C282A7AFCEBC}"/>
              </a:ext>
            </a:extLst>
          </p:cNvPr>
          <p:cNvSpPr/>
          <p:nvPr/>
        </p:nvSpPr>
        <p:spPr>
          <a:xfrm>
            <a:off x="647443" y="6117625"/>
            <a:ext cx="50227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Twelfth Doctor Era Ultimate Trailer:</a:t>
            </a:r>
          </a:p>
          <a:p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https://www.youtube.com/watch?v=TUNniOBRYrM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70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231D60-8C7F-4B28-8E28-7C09F6257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-2569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005377-391C-45C7-B1A2-33458ACF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881" y="1"/>
            <a:ext cx="7043093" cy="8566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Twelfth Doctor – Peter Capaldi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4FD4-96A2-410C-9138-31F8F421D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023" y="5963153"/>
            <a:ext cx="3072839" cy="6905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The Man who stops the monsters: Flatline</a:t>
            </a:r>
          </a:p>
          <a:p>
            <a:pPr marL="0" indent="0">
              <a:buNone/>
            </a:pPr>
            <a:r>
              <a:rPr lang="en-GB" sz="21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https://www.youtube.com/watch?v=iG4Vxy116Uo</a:t>
            </a:r>
            <a:endParaRPr lang="en-GB" sz="21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89349-FA53-4A02-B51E-682B5A7C2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014" y="776621"/>
            <a:ext cx="3106960" cy="18706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A8F0B6-6935-4497-A2B8-5123AA78DB58}"/>
              </a:ext>
            </a:extLst>
          </p:cNvPr>
          <p:cNvSpPr/>
          <p:nvPr/>
        </p:nvSpPr>
        <p:spPr>
          <a:xfrm>
            <a:off x="4010023" y="2647248"/>
            <a:ext cx="3300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Peter Capaldi’s first </a:t>
            </a:r>
            <a:r>
              <a:rPr lang="en-GB" dirty="0" err="1">
                <a:solidFill>
                  <a:schemeClr val="bg1"/>
                </a:solidFill>
              </a:rPr>
              <a:t>appearence</a:t>
            </a:r>
            <a:r>
              <a:rPr lang="en-GB" dirty="0">
                <a:solidFill>
                  <a:schemeClr val="bg1"/>
                </a:solidFill>
                <a:hlinkClick r:id="rId5"/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  <a:hlinkClick r:id="rId5"/>
              </a:rPr>
              <a:t>https://www.youtube.com/watch?v=WDwxTXypdlE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55A60-4991-4160-9E19-19A6A47EE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364" y="794732"/>
            <a:ext cx="3072838" cy="1897612"/>
          </a:xfrm>
          <a:prstGeom prst="rect">
            <a:avLst/>
          </a:prstGeom>
        </p:spPr>
      </p:pic>
      <p:pic>
        <p:nvPicPr>
          <p:cNvPr id="2050" name="Picture 2" descr="Image result for peter capaldi torchwood">
            <a:extLst>
              <a:ext uri="{FF2B5EF4-FFF2-40B4-BE49-F238E27FC236}">
                <a16:creationId xmlns:a16="http://schemas.microsoft.com/office/drawing/2014/main" id="{A738F311-F89F-45AC-BFCB-6777A57F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013" y="3403309"/>
            <a:ext cx="3106961" cy="194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C936E9-A83D-47B8-80F4-A5DE6C029A9C}"/>
              </a:ext>
            </a:extLst>
          </p:cNvPr>
          <p:cNvSpPr/>
          <p:nvPr/>
        </p:nvSpPr>
        <p:spPr>
          <a:xfrm>
            <a:off x="8492563" y="5456366"/>
            <a:ext cx="3129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Frobisher: Children of Earth</a:t>
            </a:r>
          </a:p>
          <a:p>
            <a:r>
              <a:rPr lang="en-GB" sz="12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https://www.youtube.com/watch?v=q5km0ucRU3g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24A0D-4BDB-4347-B43D-8123DFFB0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023" y="4162940"/>
            <a:ext cx="3106961" cy="1747666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0088B561-865C-4603-AF11-B178486A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39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C1BFD7-7AB5-4131-AAD0-D92BBA335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157" y="640645"/>
            <a:ext cx="3446066" cy="52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4FD0E-4D8A-43FF-993D-13F9E4F8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Content Placeholder 4" descr="A store front at night&#10;&#10;Description generated with very high confidence">
            <a:extLst>
              <a:ext uri="{FF2B5EF4-FFF2-40B4-BE49-F238E27FC236}">
                <a16:creationId xmlns:a16="http://schemas.microsoft.com/office/drawing/2014/main" id="{2A6A4511-FC8F-4553-B4CB-B60BDE810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9" y="1253331"/>
            <a:ext cx="8288262" cy="4351338"/>
          </a:xfr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BC3E96E-D884-4EFE-89A6-4D807E0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0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231D60-8C7F-4B28-8E28-7C09F6257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-2569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005377-391C-45C7-B1A2-33458ACF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881" y="0"/>
            <a:ext cx="7043093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Spin-offs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4FD4-96A2-410C-9138-31F8F421D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2" y="5157472"/>
            <a:ext cx="3072839" cy="6905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The Sarah Jane Adventures: Trailer</a:t>
            </a:r>
            <a:endParaRPr lang="en-GB" sz="2400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hlinkClick r:id="rId4"/>
              </a:rPr>
              <a:t>https://www.youtube.com/watch?v=SDjscQZKasY</a:t>
            </a: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936E9-A83D-47B8-80F4-A5DE6C029A9C}"/>
              </a:ext>
            </a:extLst>
          </p:cNvPr>
          <p:cNvSpPr/>
          <p:nvPr/>
        </p:nvSpPr>
        <p:spPr>
          <a:xfrm>
            <a:off x="8587766" y="4792630"/>
            <a:ext cx="2655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Class: Trailer</a:t>
            </a:r>
            <a:endParaRPr lang="en-GB" sz="1200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endParaRPr lang="en-GB" sz="1200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200" dirty="0">
                <a:solidFill>
                  <a:schemeClr val="bg1"/>
                </a:solidFill>
                <a:hlinkClick r:id="rId6"/>
              </a:rPr>
              <a:t>https://www.youtube.com/watch?v=G18EhxyBOcE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A8C205-1BA4-49FA-AA08-737AAAE8B8E8}"/>
              </a:ext>
            </a:extLst>
          </p:cNvPr>
          <p:cNvSpPr/>
          <p:nvPr/>
        </p:nvSpPr>
        <p:spPr>
          <a:xfrm>
            <a:off x="393425" y="4967135"/>
            <a:ext cx="3072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Torchwood: Trailer:</a:t>
            </a:r>
          </a:p>
          <a:p>
            <a:r>
              <a:rPr lang="en-GB" dirty="0">
                <a:solidFill>
                  <a:schemeClr val="bg1"/>
                </a:solidFill>
                <a:hlinkClick r:id="rId7"/>
              </a:rPr>
              <a:t>https://www.youtube.com/watch?v=ZVUhJSuu2hk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C1206D-B4B1-4A77-B0DD-58A692FA8674}"/>
              </a:ext>
            </a:extLst>
          </p:cNvPr>
          <p:cNvSpPr/>
          <p:nvPr/>
        </p:nvSpPr>
        <p:spPr>
          <a:xfrm>
            <a:off x="677002" y="1761733"/>
            <a:ext cx="2734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8"/>
              </a:rPr>
              <a:t>http://www.visittorchwood.co.uk/observatory.htm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B537CD-FD18-4E7F-82DD-B39870871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257" y="178334"/>
            <a:ext cx="2757487" cy="1574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ACC607-0ACB-4991-9E9A-56C770541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947" y="3026475"/>
            <a:ext cx="2859797" cy="1904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AB4EDE-B9CB-48DD-BC5D-CD01200028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2001" y="1146156"/>
            <a:ext cx="3120861" cy="1880319"/>
          </a:xfrm>
          <a:prstGeom prst="rect">
            <a:avLst/>
          </a:prstGeom>
        </p:spPr>
      </p:pic>
      <p:pic>
        <p:nvPicPr>
          <p:cNvPr id="16" name="Picture 2" descr="Image result for the sarah jane adventures">
            <a:extLst>
              <a:ext uri="{FF2B5EF4-FFF2-40B4-BE49-F238E27FC236}">
                <a16:creationId xmlns:a16="http://schemas.microsoft.com/office/drawing/2014/main" id="{E55D6569-3F9D-4259-A3C6-5EEE1498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3" y="3429000"/>
            <a:ext cx="3072839" cy="17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481F45-578C-4015-B9DA-BE22F13CC7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7766" y="763838"/>
            <a:ext cx="2655765" cy="3983648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E2191064-C2B3-48CB-9AD7-316FDFE2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9A7AA-2961-4249-89A8-9328DF07B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9EBA4-AFEB-4109-B748-B1FDE431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181"/>
            <a:ext cx="5019675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All things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47AB8-11D1-483B-9020-4E890730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62" y="1088269"/>
            <a:ext cx="5856576" cy="32830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B6514C-9299-4965-B369-B9A1682D95C3}"/>
              </a:ext>
            </a:extLst>
          </p:cNvPr>
          <p:cNvSpPr/>
          <p:nvPr/>
        </p:nvSpPr>
        <p:spPr>
          <a:xfrm>
            <a:off x="6515100" y="3838308"/>
            <a:ext cx="4889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Twice Upon a Time</a:t>
            </a:r>
          </a:p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https://www.youtube.com/watch?v=5eVj_wrq8Kc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D027B-C4FE-4019-BD1E-5F5C2046F0B5}"/>
              </a:ext>
            </a:extLst>
          </p:cNvPr>
          <p:cNvSpPr/>
          <p:nvPr/>
        </p:nvSpPr>
        <p:spPr>
          <a:xfrm>
            <a:off x="6391275" y="1838325"/>
            <a:ext cx="5394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Doctor Falls:</a:t>
            </a:r>
          </a:p>
          <a:p>
            <a:r>
              <a:rPr lang="en-GB" dirty="0">
                <a:solidFill>
                  <a:schemeClr val="bg1"/>
                </a:solidFill>
                <a:hlinkClick r:id="rId5"/>
              </a:rPr>
              <a:t>https://www.bing.com/videos/search?q=the+tenth+planet+doctor+who+episode+4&amp;&amp;view=detail&amp;mid=E9D3C3E8C2CEAE3FCACAE9D3C3E8C2CEAE3FCACA&amp;&amp;FORM=VRDGAR</a:t>
            </a:r>
            <a:r>
              <a:rPr lang="en-GB" dirty="0">
                <a:solidFill>
                  <a:schemeClr val="bg1"/>
                </a:solidFill>
              </a:rPr>
              <a:t> (at 21 Minutes)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300653-397B-42E1-8D28-02CA9AC8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41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A112C8-2384-48E6-9175-90EE740CB695}"/>
              </a:ext>
            </a:extLst>
          </p:cNvPr>
          <p:cNvSpPr/>
          <p:nvPr/>
        </p:nvSpPr>
        <p:spPr>
          <a:xfrm>
            <a:off x="714375" y="500729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Capaldi’s valediction: </a:t>
            </a: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https://www.youtube.com/watch?v=yJqsPBWbtjk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FDF255-0B24-4C03-AA58-3689DB2BB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432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29497-6030-45D4-99C7-AF15A71F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2140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EB2B4-A3EE-4387-A8C5-D65B4CB4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6"/>
            <a:ext cx="11018982" cy="7894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Thirteenth Doctor – Jodi Whittaker (2018-Present)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9E93-54E2-488F-875A-1BF133CA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073" y="2222205"/>
            <a:ext cx="2822463" cy="381144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Eleven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Woman Who Fell To Earth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Ghost Monument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Rosa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Arachnids In The UK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</a:t>
            </a:r>
            <a:r>
              <a:rPr lang="en-GB" sz="1600" dirty="0" err="1">
                <a:solidFill>
                  <a:schemeClr val="bg1"/>
                </a:solidFill>
              </a:rPr>
              <a:t>Tsuranga</a:t>
            </a:r>
            <a:r>
              <a:rPr lang="en-GB" sz="1600" dirty="0">
                <a:solidFill>
                  <a:schemeClr val="bg1"/>
                </a:solidFill>
              </a:rPr>
              <a:t> Conundrum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Demons Of The Punjab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Kerblam!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Witchfinders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It Takes You Away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The Battle Of </a:t>
            </a:r>
            <a:r>
              <a:rPr lang="en-GB" sz="1600" dirty="0" err="1">
                <a:solidFill>
                  <a:schemeClr val="bg1"/>
                </a:solidFill>
              </a:rPr>
              <a:t>Ranskoor</a:t>
            </a:r>
            <a:r>
              <a:rPr lang="en-GB" sz="1600" dirty="0">
                <a:solidFill>
                  <a:schemeClr val="bg1"/>
                </a:solidFill>
              </a:rPr>
              <a:t> Av </a:t>
            </a:r>
            <a:r>
              <a:rPr lang="en-GB" sz="1600" dirty="0" err="1">
                <a:solidFill>
                  <a:schemeClr val="bg1"/>
                </a:solidFill>
              </a:rPr>
              <a:t>Kolos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Resolution</a:t>
            </a:r>
          </a:p>
          <a:p>
            <a:pPr>
              <a:spcBef>
                <a:spcPts val="0"/>
              </a:spcBef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DFF448-82B3-4E41-B116-B132838C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42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DA83DD-75A1-462F-A1EC-801A66FB9991}"/>
              </a:ext>
            </a:extLst>
          </p:cNvPr>
          <p:cNvSpPr txBox="1">
            <a:spLocks/>
          </p:cNvSpPr>
          <p:nvPr/>
        </p:nvSpPr>
        <p:spPr>
          <a:xfrm>
            <a:off x="8831044" y="2222205"/>
            <a:ext cx="2552448" cy="372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1"/>
                </a:solidFill>
              </a:rPr>
              <a:t>Season Twelve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Spyfall: Part One Spyfall: Part Two Orphan 55 Nikola Tesla's Night Of Terror Fugitive Of The </a:t>
            </a:r>
            <a:r>
              <a:rPr lang="en-GB" sz="1600" dirty="0" err="1">
                <a:solidFill>
                  <a:schemeClr val="bg1"/>
                </a:solidFill>
              </a:rPr>
              <a:t>Judoon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Praxeus</a:t>
            </a:r>
            <a:r>
              <a:rPr lang="en-GB" sz="1600" dirty="0">
                <a:solidFill>
                  <a:schemeClr val="bg1"/>
                </a:solidFill>
              </a:rPr>
              <a:t> Can You Hear Me? The Haunting Of Villa </a:t>
            </a:r>
            <a:r>
              <a:rPr lang="en-GB" sz="1600" dirty="0" err="1">
                <a:solidFill>
                  <a:schemeClr val="bg1"/>
                </a:solidFill>
              </a:rPr>
              <a:t>Diodati</a:t>
            </a:r>
            <a:r>
              <a:rPr lang="en-GB" sz="1600" dirty="0">
                <a:solidFill>
                  <a:schemeClr val="bg1"/>
                </a:solidFill>
              </a:rPr>
              <a:t> Ascension Of The Cybermen The Timeless Children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</a:rPr>
              <a:t>Revolution of the Daleks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5D6F0-B2FE-4FAB-9BBD-F342A11B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" y="945214"/>
            <a:ext cx="3505504" cy="559661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9B56B5-4102-4230-AB96-F7A9ABA4DAB5}"/>
              </a:ext>
            </a:extLst>
          </p:cNvPr>
          <p:cNvSpPr txBox="1">
            <a:spLocks/>
          </p:cNvSpPr>
          <p:nvPr/>
        </p:nvSpPr>
        <p:spPr>
          <a:xfrm>
            <a:off x="4711989" y="1062472"/>
            <a:ext cx="7267575" cy="423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Introducing … </a:t>
            </a: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https://www.youtube.com/watch?v=_-_bSdWEYK8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77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A60DD9-015F-4D38-84CF-8E7A32679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0565-FCAF-4AF1-B11F-FECEAB711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21607"/>
            <a:ext cx="6372447" cy="766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Look back: </a:t>
            </a:r>
            <a:r>
              <a:rPr lang="en-GB" sz="1700" dirty="0">
                <a:solidFill>
                  <a:schemeClr val="bg1"/>
                </a:solidFill>
              </a:rPr>
              <a:t>Season 11 Trailer: </a:t>
            </a:r>
            <a:r>
              <a:rPr lang="en-GB" sz="1700" dirty="0">
                <a:solidFill>
                  <a:schemeClr val="bg1"/>
                </a:solidFill>
                <a:hlinkClick r:id="rId3"/>
              </a:rPr>
              <a:t>https://www.youtube.com/watch?v=3utdZJ6rOhM</a:t>
            </a:r>
            <a:endParaRPr lang="en-GB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05217-7443-471B-BE1B-203457EC0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154" y="1269708"/>
            <a:ext cx="5288349" cy="31371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755BC3-CDEA-444E-859F-669C067937F6}"/>
              </a:ext>
            </a:extLst>
          </p:cNvPr>
          <p:cNvSpPr/>
          <p:nvPr/>
        </p:nvSpPr>
        <p:spPr>
          <a:xfrm>
            <a:off x="761999" y="4465125"/>
            <a:ext cx="6991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Season 12:  “This new run is much scarier than Jodie’s first year and will ­definitely put the frighteners on fans. Things are about to get darker for the Doctor.”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1A45320-7063-4188-9BF5-78A542BE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43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4A03F-CB2F-49AC-A36C-D90EE07A039D}"/>
              </a:ext>
            </a:extLst>
          </p:cNvPr>
          <p:cNvSpPr/>
          <p:nvPr/>
        </p:nvSpPr>
        <p:spPr>
          <a:xfrm>
            <a:off x="668748" y="5876409"/>
            <a:ext cx="6713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Season 12 Trailer: </a:t>
            </a:r>
            <a:r>
              <a:rPr lang="en-GB" dirty="0">
                <a:hlinkClick r:id="rId5"/>
              </a:rPr>
              <a:t>https://www.youtube.com/watch?v=mkIMo1e5HWQ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393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0565-FCAF-4AF1-B11F-FECEAB711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21607"/>
            <a:ext cx="6372447" cy="7664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7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64851-C498-4F0A-ABB0-50ED74FF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755BC3-CDEA-444E-859F-669C067937F6}"/>
              </a:ext>
            </a:extLst>
          </p:cNvPr>
          <p:cNvSpPr/>
          <p:nvPr/>
        </p:nvSpPr>
        <p:spPr>
          <a:xfrm>
            <a:off x="863599" y="6059427"/>
            <a:ext cx="8700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 spoilers here, but in Season 12, EVERYTHING changes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1A45320-7063-4188-9BF5-78A542BE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44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0D47C6-50C6-4AA6-80E1-D8232733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181"/>
            <a:ext cx="5019675" cy="766417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Future</a:t>
            </a:r>
          </a:p>
        </p:txBody>
      </p:sp>
      <p:pic>
        <p:nvPicPr>
          <p:cNvPr id="1026" name="Picture 2" descr="Image result for jo martin the doctor">
            <a:extLst>
              <a:ext uri="{FF2B5EF4-FFF2-40B4-BE49-F238E27FC236}">
                <a16:creationId xmlns:a16="http://schemas.microsoft.com/office/drawing/2014/main" id="{10CA9A9C-820F-4125-A1A9-F8FFC99E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1" y="1453512"/>
            <a:ext cx="5774632" cy="38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EF898C-8F24-4029-B53E-5A153A0A6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24" r="8633"/>
          <a:stretch/>
        </p:blipFill>
        <p:spPr>
          <a:xfrm>
            <a:off x="6317829" y="1439916"/>
            <a:ext cx="5559974" cy="38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5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A60DD9-015F-4D38-84CF-8E7A32679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C12136-AB62-4FDA-BBA7-BF6814224B5A}"/>
              </a:ext>
            </a:extLst>
          </p:cNvPr>
          <p:cNvSpPr txBox="1"/>
          <p:nvPr/>
        </p:nvSpPr>
        <p:spPr>
          <a:xfrm>
            <a:off x="2113935" y="422787"/>
            <a:ext cx="8572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</a:rPr>
              <a:t>Fantasy Theorists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8648D-822A-49DB-A37F-D86A3386ACD3}"/>
              </a:ext>
            </a:extLst>
          </p:cNvPr>
          <p:cNvSpPr txBox="1"/>
          <p:nvPr/>
        </p:nvSpPr>
        <p:spPr>
          <a:xfrm>
            <a:off x="387620" y="1791855"/>
            <a:ext cx="3611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Mendlesohn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PORTAL QUEST FANTASY</a:t>
            </a:r>
          </a:p>
          <a:p>
            <a:r>
              <a:rPr lang="en-GB" sz="2000" dirty="0">
                <a:solidFill>
                  <a:schemeClr val="bg1"/>
                </a:solidFill>
              </a:rPr>
              <a:t>(The TARDIS)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IMMERSIVE FANTASY</a:t>
            </a:r>
          </a:p>
          <a:p>
            <a:r>
              <a:rPr lang="en-GB" sz="2000" dirty="0">
                <a:solidFill>
                  <a:schemeClr val="bg1"/>
                </a:solidFill>
              </a:rPr>
              <a:t>(The </a:t>
            </a:r>
            <a:r>
              <a:rPr lang="en-GB" sz="2000" dirty="0" err="1">
                <a:solidFill>
                  <a:schemeClr val="bg1"/>
                </a:solidFill>
              </a:rPr>
              <a:t>Whoniverse</a:t>
            </a:r>
            <a:r>
              <a:rPr lang="en-GB" sz="2000" dirty="0">
                <a:solidFill>
                  <a:schemeClr val="bg1"/>
                </a:solidFill>
              </a:rPr>
              <a:t>), although with frequent references to Historical, contemporary and Future Earth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INTRUSION FANTASY</a:t>
            </a:r>
          </a:p>
          <a:p>
            <a:r>
              <a:rPr lang="en-GB" sz="2000" dirty="0">
                <a:solidFill>
                  <a:schemeClr val="bg1"/>
                </a:solidFill>
              </a:rPr>
              <a:t>(The Doctor is the bringer of both chaos and order)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4AAB2-3176-41E2-9B6A-26A0E4473A61}"/>
              </a:ext>
            </a:extLst>
          </p:cNvPr>
          <p:cNvSpPr txBox="1"/>
          <p:nvPr/>
        </p:nvSpPr>
        <p:spPr>
          <a:xfrm>
            <a:off x="4234565" y="1791855"/>
            <a:ext cx="402705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Todorov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Stories often begin in the “Uncanny” for the characters where they don’t realise that the laws that govern the world in which they live have been breached.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However, most of the content is in the PURE MARVELLOUS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Scientific Marvellous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Exotic Marvellous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Hyperbolic Marvellous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(But generally not instrumental marvellous)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E4C43-8314-4DFE-B838-74A49BC83037}"/>
              </a:ext>
            </a:extLst>
          </p:cNvPr>
          <p:cNvSpPr txBox="1"/>
          <p:nvPr/>
        </p:nvSpPr>
        <p:spPr>
          <a:xfrm>
            <a:off x="8497147" y="1791855"/>
            <a:ext cx="3611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Booker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Pretty much covers all of his Seven Basic Plots 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FFFFFF"/>
                </a:solidFill>
              </a:rPr>
              <a:t>Overcoming the Monster;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Rags to riches;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The quest;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Voyage and return;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Comedy;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Tragedy;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Rebirth.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52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A60DD9-015F-4D38-84CF-8E7A32679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Image result for doctor who virgin books">
            <a:extLst>
              <a:ext uri="{FF2B5EF4-FFF2-40B4-BE49-F238E27FC236}">
                <a16:creationId xmlns:a16="http://schemas.microsoft.com/office/drawing/2014/main" id="{93C0815A-5355-4EF9-9127-D9241A9D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609725"/>
            <a:ext cx="85725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C12136-AB62-4FDA-BBA7-BF6814224B5A}"/>
              </a:ext>
            </a:extLst>
          </p:cNvPr>
          <p:cNvSpPr txBox="1"/>
          <p:nvPr/>
        </p:nvSpPr>
        <p:spPr>
          <a:xfrm>
            <a:off x="2113935" y="422787"/>
            <a:ext cx="8572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</a:rPr>
              <a:t>The End …</a:t>
            </a:r>
          </a:p>
        </p:txBody>
      </p:sp>
    </p:spTree>
    <p:extLst>
      <p:ext uri="{BB962C8B-B14F-4D97-AF65-F5344CB8AC3E}">
        <p14:creationId xmlns:p14="http://schemas.microsoft.com/office/powerpoint/2010/main" val="3218803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A60DD9-015F-4D38-84CF-8E7A32679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EBF5E1D6-3FAC-4DBD-8B3E-8C455DF47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3" y="1224461"/>
            <a:ext cx="4178236" cy="4409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D41C0-FD83-4721-B14F-A242CB4B4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069" y="1781503"/>
            <a:ext cx="4393324" cy="32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48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F06FEAC-DFC5-4BAD-92BF-DB3E3C18C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7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66015-AF0F-4222-A85C-4BC83CBC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22 November 1963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7C5F0B9-4F35-49F5-85A0-9ECD6E04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7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AA855-4911-4758-8316-E66ECBF68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A9E4872-B2F9-4443-B3F5-5BE16789C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7027" r="7804"/>
          <a:stretch/>
        </p:blipFill>
        <p:spPr>
          <a:xfrm>
            <a:off x="4143836" y="478800"/>
            <a:ext cx="7927922" cy="5821332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92DA136D-F8A0-4A5A-9057-7FCA6BEA3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51" y="3355130"/>
            <a:ext cx="3342508" cy="242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Doctor Who first opening- William Hartnell 1963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https://www.youtube.com/watch?v=YN7pCuNtO6Q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B40426E-2348-4BE6-A83A-91F5A51C5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1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A062C-A59C-4ED9-BF4D-7321298C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23FC5-5E66-4CC9-8916-D33A018F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120" y="1825625"/>
            <a:ext cx="290068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BBC Brief</a:t>
            </a:r>
          </a:p>
          <a:p>
            <a:r>
              <a:rPr lang="en-US" dirty="0">
                <a:solidFill>
                  <a:schemeClr val="bg1"/>
                </a:solidFill>
              </a:rPr>
              <a:t>Mixture between education and entertainment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first doctor">
            <a:extLst>
              <a:ext uri="{FF2B5EF4-FFF2-40B4-BE49-F238E27FC236}">
                <a16:creationId xmlns:a16="http://schemas.microsoft.com/office/drawing/2014/main" id="{876A53B9-FEAA-410B-80EF-39E30EFA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5" y="544626"/>
            <a:ext cx="7629830" cy="476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F38566C-6436-445D-A7CE-56F93394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05E7D8-895B-4EA4-AE84-A1FF8DB3FA73}"/>
              </a:ext>
            </a:extLst>
          </p:cNvPr>
          <p:cNvSpPr/>
          <p:nvPr/>
        </p:nvSpPr>
        <p:spPr>
          <a:xfrm>
            <a:off x="226555" y="5657671"/>
            <a:ext cx="8714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First Doctor Era, Ultimate trailer</a:t>
            </a:r>
          </a:p>
          <a:p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https://www.youtube.com/watch?v=O-JXjmXOsPE&amp;list=PLGnwAQXWWDZ2wOxQlUPPn6lwT9JB-G1l1&amp;index=1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4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A062C-A59C-4ED9-BF4D-7321298C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136525"/>
            <a:ext cx="121920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F38566C-6436-445D-A7CE-56F93394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8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05E7D8-895B-4EA4-AE84-A1FF8DB3FA73}"/>
              </a:ext>
            </a:extLst>
          </p:cNvPr>
          <p:cNvSpPr/>
          <p:nvPr/>
        </p:nvSpPr>
        <p:spPr>
          <a:xfrm>
            <a:off x="9122729" y="1274237"/>
            <a:ext cx="28568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</a:t>
            </a:r>
            <a:r>
              <a:rPr lang="en-GB" sz="4000" dirty="0">
                <a:solidFill>
                  <a:schemeClr val="bg1"/>
                </a:solidFill>
              </a:rPr>
              <a:t>ime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A</a:t>
            </a:r>
            <a:r>
              <a:rPr lang="en-GB" sz="4000" dirty="0">
                <a:solidFill>
                  <a:schemeClr val="bg1"/>
                </a:solidFill>
              </a:rPr>
              <a:t>nd 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R</a:t>
            </a:r>
            <a:r>
              <a:rPr lang="en-GB" sz="4000" dirty="0">
                <a:solidFill>
                  <a:schemeClr val="bg1"/>
                </a:solidFill>
              </a:rPr>
              <a:t>elative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D</a:t>
            </a:r>
            <a:r>
              <a:rPr lang="en-GB" sz="4000" dirty="0">
                <a:solidFill>
                  <a:schemeClr val="bg1"/>
                </a:solidFill>
              </a:rPr>
              <a:t>imensions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I</a:t>
            </a:r>
            <a:r>
              <a:rPr lang="en-GB" sz="4000" dirty="0">
                <a:solidFill>
                  <a:schemeClr val="bg1"/>
                </a:solidFill>
              </a:rPr>
              <a:t>n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S</a:t>
            </a:r>
            <a:r>
              <a:rPr lang="en-GB" sz="4000" dirty="0">
                <a:solidFill>
                  <a:schemeClr val="bg1"/>
                </a:solidFill>
              </a:rPr>
              <a:t>pace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210F10-1AD9-41EB-A6AF-D6249845E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731"/>
            <a:ext cx="10515600" cy="873342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The T.A.R.D.I.S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3F8DE1-CA39-43AB-AEC0-689D0884BF5D}"/>
              </a:ext>
            </a:extLst>
          </p:cNvPr>
          <p:cNvSpPr/>
          <p:nvPr/>
        </p:nvSpPr>
        <p:spPr>
          <a:xfrm>
            <a:off x="512129" y="4964053"/>
            <a:ext cx="83165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Can travel anywhere in time and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Not always reliable – doesn’t always go where expected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Bigger on the inside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Has a “Chameleon Circuit” to blend in with environment, but this became stuck so it looks like a 1963 Police Box</a:t>
            </a:r>
          </a:p>
        </p:txBody>
      </p:sp>
      <p:pic>
        <p:nvPicPr>
          <p:cNvPr id="1028" name="Picture 4" descr="Doctor Who TARDIS 12x18 TV poster silk Fabric Print Wall Decor - Cosplay Infinity">
            <a:extLst>
              <a:ext uri="{FF2B5EF4-FFF2-40B4-BE49-F238E27FC236}">
                <a16:creationId xmlns:a16="http://schemas.microsoft.com/office/drawing/2014/main" id="{794FF238-2ECA-4923-9075-5417C3AFB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16760" r="31183" b="17853"/>
          <a:stretch/>
        </p:blipFill>
        <p:spPr bwMode="auto">
          <a:xfrm>
            <a:off x="425588" y="1188864"/>
            <a:ext cx="3168950" cy="35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FA8A5F-0F6B-4BE6-8752-A528263A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568" y="1398804"/>
            <a:ext cx="4046483" cy="30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5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6486E5-8897-46BE-B1E8-68E25920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4" r="16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F3E893-3ED9-4FB6-B785-E95DF7985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154639"/>
              </p:ext>
            </p:extLst>
          </p:nvPr>
        </p:nvGraphicFramePr>
        <p:xfrm>
          <a:off x="9075174" y="238887"/>
          <a:ext cx="2340972" cy="3129153"/>
        </p:xfrm>
        <a:graphic>
          <a:graphicData uri="http://schemas.openxmlformats.org/drawingml/2006/table">
            <a:tbl>
              <a:tblPr firstRow="1" firstCol="1" bandRow="1"/>
              <a:tblGrid>
                <a:gridCol w="2340972">
                  <a:extLst>
                    <a:ext uri="{9D8B030D-6E8A-4147-A177-3AD203B41FA5}">
                      <a16:colId xmlns:a16="http://schemas.microsoft.com/office/drawing/2014/main" val="227455722"/>
                    </a:ext>
                  </a:extLst>
                </a:gridCol>
              </a:tblGrid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tooltip="An Unearthly Child (TV story)"/>
                        </a:rPr>
                        <a:t>An Unearthly Child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594763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tooltip="The Daleks (TV story)"/>
                        </a:rPr>
                        <a:t>The Daleks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596184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tooltip="The Edge of Destruction (TV story)"/>
                        </a:rPr>
                        <a:t>The Edge of Destruction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177219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tooltip="Marco Polo (TV story)"/>
                        </a:rPr>
                        <a:t>Marco Polo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19140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tooltip="The Keys of Marinus (TV story)"/>
                        </a:rPr>
                        <a:t>The Keys of Marinus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172869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 tooltip="The Aztecs (TV story)"/>
                        </a:rPr>
                        <a:t>The Aztecs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957677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 tooltip="The Sensorites (TV story)"/>
                        </a:rPr>
                        <a:t>The </a:t>
                      </a:r>
                      <a:r>
                        <a:rPr lang="en-GB" sz="1800" i="1" u="sng" dirty="0" err="1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 tooltip="The Sensorites (TV story)"/>
                        </a:rPr>
                        <a:t>Sensorites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185620"/>
                  </a:ext>
                </a:extLst>
              </a:tr>
              <a:tr h="29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sng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0" tooltip="The Reign of Terror (TV story)"/>
                        </a:rPr>
                        <a:t>The Reign of Terror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05088"/>
                  </a:ext>
                </a:extLst>
              </a:tr>
            </a:tbl>
          </a:graphicData>
        </a:graphic>
      </p:graphicFrame>
      <p:pic>
        <p:nvPicPr>
          <p:cNvPr id="2050" name="Picture 2" descr="Image result for ian chesterton and barbara wright">
            <a:extLst>
              <a:ext uri="{FF2B5EF4-FFF2-40B4-BE49-F238E27FC236}">
                <a16:creationId xmlns:a16="http://schemas.microsoft.com/office/drawing/2014/main" id="{36072A8A-6F55-44EB-9250-915F9BEA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44" y="162025"/>
            <a:ext cx="3731491" cy="28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221B30-31CB-4FA5-9717-2229B3403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19892"/>
              </p:ext>
            </p:extLst>
          </p:nvPr>
        </p:nvGraphicFramePr>
        <p:xfrm>
          <a:off x="9075174" y="3429000"/>
          <a:ext cx="2375608" cy="3483610"/>
        </p:xfrm>
        <a:graphic>
          <a:graphicData uri="http://schemas.openxmlformats.org/drawingml/2006/table">
            <a:tbl>
              <a:tblPr firstRow="1" firstCol="1" bandRow="1"/>
              <a:tblGrid>
                <a:gridCol w="2375608">
                  <a:extLst>
                    <a:ext uri="{9D8B030D-6E8A-4147-A177-3AD203B41FA5}">
                      <a16:colId xmlns:a16="http://schemas.microsoft.com/office/drawing/2014/main" val="1051377201"/>
                    </a:ext>
                  </a:extLst>
                </a:gridCol>
              </a:tblGrid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2" tooltip="Planet of Giants (TV story)"/>
                        </a:rPr>
                        <a:t>Planet of Giants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019257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3" tooltip="The Dalek Invasion of Earth (TV story)"/>
                        </a:rPr>
                        <a:t>The Dalek Invasion of Earth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019114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4" tooltip="The Rescue (TV story)"/>
                        </a:rPr>
                        <a:t>The Rescue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523767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5" tooltip="The Romans (TV story)"/>
                        </a:rPr>
                        <a:t>The Romans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274377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6" tooltip="The Web Planet (TV story)"/>
                        </a:rPr>
                        <a:t>The Web Planet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476620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7" tooltip="The Crusade (TV story)"/>
                        </a:rPr>
                        <a:t>The Crusade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5060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8" tooltip="The Space Museum (TV story)"/>
                        </a:rPr>
                        <a:t>The Space Museum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426157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19" tooltip="The Chase (TV story)"/>
                        </a:rPr>
                        <a:t>The Chase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643544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u="none" strike="noStrike" dirty="0">
                          <a:solidFill>
                            <a:srgbClr val="012C57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0" tooltip="The Time Meddler (TV story)"/>
                        </a:rPr>
                        <a:t>The Time Meddler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5907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4E1E37A-4D6C-4C1E-A3E6-3AE098B8C6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56541" y="3268457"/>
            <a:ext cx="3006071" cy="2251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4319E5-FC95-44F0-A390-4FF592AF4D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724" y="3221636"/>
            <a:ext cx="5286375" cy="2647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1020D4-5B56-4896-84E1-034A61B1C256}"/>
              </a:ext>
            </a:extLst>
          </p:cNvPr>
          <p:cNvSpPr txBox="1"/>
          <p:nvPr/>
        </p:nvSpPr>
        <p:spPr>
          <a:xfrm>
            <a:off x="0" y="5994461"/>
            <a:ext cx="632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Time Meddler – The Doctor finds another of his own Race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910FC-325E-4D74-8B2D-46A0E81F042C}"/>
              </a:ext>
            </a:extLst>
          </p:cNvPr>
          <p:cNvSpPr txBox="1"/>
          <p:nvPr/>
        </p:nvSpPr>
        <p:spPr>
          <a:xfrm>
            <a:off x="5429099" y="494207"/>
            <a:ext cx="3103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Episodes … and deletions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A6FBF63-983F-4D46-8634-A2A0FE68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9818" y="6197600"/>
            <a:ext cx="849746" cy="523875"/>
          </a:xfrm>
        </p:spPr>
        <p:txBody>
          <a:bodyPr/>
          <a:lstStyle/>
          <a:p>
            <a:fld id="{6D6D5408-FF91-47F7-9BC8-EF0FB982AC90}" type="slidenum">
              <a:rPr lang="en-US" sz="4400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9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2647</Words>
  <Application>Microsoft Office PowerPoint</Application>
  <PresentationFormat>Widescreen</PresentationFormat>
  <Paragraphs>559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Roboto</vt:lpstr>
      <vt:lpstr>Times New Roman</vt:lpstr>
      <vt:lpstr>Trebuchet MS</vt:lpstr>
      <vt:lpstr>Office Theme</vt:lpstr>
      <vt:lpstr>PowerPoint Presentation</vt:lpstr>
      <vt:lpstr>My early experiences</vt:lpstr>
      <vt:lpstr>Early VHS Releases</vt:lpstr>
      <vt:lpstr>PowerPoint Presentation</vt:lpstr>
      <vt:lpstr>22 November 1963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Doctor - Patrick Troughton</vt:lpstr>
      <vt:lpstr>PowerPoint Presentation</vt:lpstr>
      <vt:lpstr>Third Doctor – Jon Pertwee</vt:lpstr>
      <vt:lpstr>PowerPoint Presentation</vt:lpstr>
      <vt:lpstr>PowerPoint Presentation</vt:lpstr>
      <vt:lpstr>Fourth Doctor – Tom Baker</vt:lpstr>
      <vt:lpstr>PowerPoint Presentation</vt:lpstr>
      <vt:lpstr>PowerPoint Presentation</vt:lpstr>
      <vt:lpstr>Fifth Doctor - Peter Davidson</vt:lpstr>
      <vt:lpstr>PowerPoint Presentation</vt:lpstr>
      <vt:lpstr>PowerPoint Presentation</vt:lpstr>
      <vt:lpstr>PowerPoint Presentation</vt:lpstr>
      <vt:lpstr>PowerPoint Presentation</vt:lpstr>
      <vt:lpstr>Seventh Doctor – Sylvester McCoy</vt:lpstr>
      <vt:lpstr>Seventh Doctor – Sylvester McCoy</vt:lpstr>
      <vt:lpstr>The Long Darkness…</vt:lpstr>
      <vt:lpstr>Rumours of the Eighth (and it’s about time)</vt:lpstr>
      <vt:lpstr>The Second Long Darkness…</vt:lpstr>
      <vt:lpstr>Rumours of the Ninth (Christopher Eccleston) </vt:lpstr>
      <vt:lpstr>And rumours of Billie …</vt:lpstr>
      <vt:lpstr>Ninth Doctor – Christopher Eccleston (2005)</vt:lpstr>
      <vt:lpstr>And the story begins</vt:lpstr>
      <vt:lpstr>Tenth Doctor – David Tennant (2005-2010</vt:lpstr>
      <vt:lpstr>Tenth Doctor (Highlights)</vt:lpstr>
      <vt:lpstr>Eleventh Doctor – Matt Smith (2010-2013</vt:lpstr>
      <vt:lpstr>Eleventh Doctor – Matt Smith</vt:lpstr>
      <vt:lpstr>10th/50th Anniversary 23 November 2013</vt:lpstr>
      <vt:lpstr>Twelfth Doctor – Peter Capaldi 2014-2017)</vt:lpstr>
      <vt:lpstr>Twelfth Doctor – Peter Capaldi</vt:lpstr>
      <vt:lpstr>Spin-offs</vt:lpstr>
      <vt:lpstr>All things Change</vt:lpstr>
      <vt:lpstr>Thirteenth Doctor – Jodi Whittaker (2018-Present)</vt:lpstr>
      <vt:lpstr>PowerPoint Presentation</vt:lpstr>
      <vt:lpstr>The Future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Mackley</dc:creator>
  <cp:lastModifiedBy>Jon Mackley</cp:lastModifiedBy>
  <cp:revision>57</cp:revision>
  <dcterms:created xsi:type="dcterms:W3CDTF">2019-06-22T12:49:46Z</dcterms:created>
  <dcterms:modified xsi:type="dcterms:W3CDTF">2020-03-25T19:37:43Z</dcterms:modified>
</cp:coreProperties>
</file>