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6" r:id="rId2"/>
    <p:sldId id="270" r:id="rId3"/>
    <p:sldId id="274" r:id="rId4"/>
    <p:sldId id="258" r:id="rId5"/>
    <p:sldId id="264" r:id="rId6"/>
    <p:sldId id="257" r:id="rId7"/>
    <p:sldId id="262" r:id="rId8"/>
    <p:sldId id="263" r:id="rId9"/>
    <p:sldId id="265" r:id="rId10"/>
    <p:sldId id="266" r:id="rId11"/>
    <p:sldId id="280" r:id="rId12"/>
    <p:sldId id="261" r:id="rId13"/>
    <p:sldId id="279" r:id="rId14"/>
    <p:sldId id="273" r:id="rId15"/>
    <p:sldId id="272" r:id="rId16"/>
    <p:sldId id="267" r:id="rId17"/>
    <p:sldId id="281" r:id="rId18"/>
    <p:sldId id="268" r:id="rId19"/>
    <p:sldId id="269"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1" autoAdjust="0"/>
    <p:restoredTop sz="94660"/>
  </p:normalViewPr>
  <p:slideViewPr>
    <p:cSldViewPr snapToGrid="0">
      <p:cViewPr varScale="1">
        <p:scale>
          <a:sx n="69" d="100"/>
          <a:sy n="69" d="100"/>
        </p:scale>
        <p:origin x="448"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6B38F4-460B-4545-A467-182CCCC761CB}" type="datetimeFigureOut">
              <a:rPr lang="en-GB" smtClean="0"/>
              <a:t>19/03/2020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F2BC33-6DBB-48DC-A6D6-CEE9A3E2DD77}" type="slidenum">
              <a:rPr lang="en-GB" smtClean="0"/>
              <a:t>‹#›</a:t>
            </a:fld>
            <a:endParaRPr lang="en-GB"/>
          </a:p>
        </p:txBody>
      </p:sp>
    </p:spTree>
    <p:extLst>
      <p:ext uri="{BB962C8B-B14F-4D97-AF65-F5344CB8AC3E}">
        <p14:creationId xmlns:p14="http://schemas.microsoft.com/office/powerpoint/2010/main" val="2939955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4D99299-F5F4-4D70-BDEE-AEDFB5918A85}"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18203D-D17C-45A4-B169-79A6A80EB81C}" type="slidenum">
              <a:rPr lang="en-GB" smtClean="0"/>
              <a:t>‹#›</a:t>
            </a:fld>
            <a:endParaRPr lang="en-GB"/>
          </a:p>
        </p:txBody>
      </p:sp>
    </p:spTree>
    <p:extLst>
      <p:ext uri="{BB962C8B-B14F-4D97-AF65-F5344CB8AC3E}">
        <p14:creationId xmlns:p14="http://schemas.microsoft.com/office/powerpoint/2010/main" val="2888112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D99299-F5F4-4D70-BDEE-AEDFB5918A85}"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18203D-D17C-45A4-B169-79A6A80EB81C}" type="slidenum">
              <a:rPr lang="en-GB" smtClean="0"/>
              <a:t>‹#›</a:t>
            </a:fld>
            <a:endParaRPr lang="en-GB"/>
          </a:p>
        </p:txBody>
      </p:sp>
    </p:spTree>
    <p:extLst>
      <p:ext uri="{BB962C8B-B14F-4D97-AF65-F5344CB8AC3E}">
        <p14:creationId xmlns:p14="http://schemas.microsoft.com/office/powerpoint/2010/main" val="30765337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D99299-F5F4-4D70-BDEE-AEDFB5918A85}"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18203D-D17C-45A4-B169-79A6A80EB81C}" type="slidenum">
              <a:rPr lang="en-GB" smtClean="0"/>
              <a:t>‹#›</a:t>
            </a:fld>
            <a:endParaRPr lang="en-GB"/>
          </a:p>
        </p:txBody>
      </p:sp>
    </p:spTree>
    <p:extLst>
      <p:ext uri="{BB962C8B-B14F-4D97-AF65-F5344CB8AC3E}">
        <p14:creationId xmlns:p14="http://schemas.microsoft.com/office/powerpoint/2010/main" val="3631009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4D99299-F5F4-4D70-BDEE-AEDFB5918A85}"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18203D-D17C-45A4-B169-79A6A80EB81C}" type="slidenum">
              <a:rPr lang="en-GB" smtClean="0"/>
              <a:t>‹#›</a:t>
            </a:fld>
            <a:endParaRPr lang="en-GB"/>
          </a:p>
        </p:txBody>
      </p:sp>
    </p:spTree>
    <p:extLst>
      <p:ext uri="{BB962C8B-B14F-4D97-AF65-F5344CB8AC3E}">
        <p14:creationId xmlns:p14="http://schemas.microsoft.com/office/powerpoint/2010/main" val="35230017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62262"/>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34D99299-F5F4-4D70-BDEE-AEDFB5918A85}" type="datetimeFigureOut">
              <a:rPr lang="en-GB" smtClean="0"/>
              <a:t>19/03/2020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718203D-D17C-45A4-B169-79A6A80EB81C}" type="slidenum">
              <a:rPr lang="en-GB" smtClean="0"/>
              <a:t>‹#›</a:t>
            </a:fld>
            <a:endParaRPr lang="en-GB"/>
          </a:p>
        </p:txBody>
      </p:sp>
    </p:spTree>
    <p:extLst>
      <p:ext uri="{BB962C8B-B14F-4D97-AF65-F5344CB8AC3E}">
        <p14:creationId xmlns:p14="http://schemas.microsoft.com/office/powerpoint/2010/main" val="2056978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4D99299-F5F4-4D70-BDEE-AEDFB5918A85}" type="datetimeFigureOut">
              <a:rPr lang="en-GB" smtClean="0"/>
              <a:t>19/03/2020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18203D-D17C-45A4-B169-79A6A80EB81C}" type="slidenum">
              <a:rPr lang="en-GB" smtClean="0"/>
              <a:t>‹#›</a:t>
            </a:fld>
            <a:endParaRPr lang="en-GB"/>
          </a:p>
        </p:txBody>
      </p:sp>
    </p:spTree>
    <p:extLst>
      <p:ext uri="{BB962C8B-B14F-4D97-AF65-F5344CB8AC3E}">
        <p14:creationId xmlns:p14="http://schemas.microsoft.com/office/powerpoint/2010/main" val="2364334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1850" y="274638"/>
            <a:ext cx="10515600" cy="1143000"/>
          </a:xfrm>
        </p:spPr>
        <p:txBody>
          <a:bodyPr/>
          <a:lstStyle/>
          <a:p>
            <a:r>
              <a:rPr lang="en-US"/>
              <a:t>Click to edit Master title style</a:t>
            </a:r>
            <a:endParaRPr lang="en-GB"/>
          </a:p>
        </p:txBody>
      </p:sp>
      <p:sp>
        <p:nvSpPr>
          <p:cNvPr id="3" name="Text Placeholder 2"/>
          <p:cNvSpPr>
            <a:spLocks noGrp="1"/>
          </p:cNvSpPr>
          <p:nvPr>
            <p:ph type="body" idx="1"/>
          </p:nvPr>
        </p:nvSpPr>
        <p:spPr>
          <a:xfrm>
            <a:off x="831850" y="1489075"/>
            <a:ext cx="5156200"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1850" y="2193925"/>
            <a:ext cx="515620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89663" y="1489075"/>
            <a:ext cx="5157787" cy="6413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9663" y="2193925"/>
            <a:ext cx="5157787"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4D99299-F5F4-4D70-BDEE-AEDFB5918A85}" type="datetimeFigureOut">
              <a:rPr lang="en-GB" smtClean="0"/>
              <a:t>19/03/2020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718203D-D17C-45A4-B169-79A6A80EB81C}" type="slidenum">
              <a:rPr lang="en-GB" smtClean="0"/>
              <a:t>‹#›</a:t>
            </a:fld>
            <a:endParaRPr lang="en-GB"/>
          </a:p>
        </p:txBody>
      </p:sp>
    </p:spTree>
    <p:extLst>
      <p:ext uri="{BB962C8B-B14F-4D97-AF65-F5344CB8AC3E}">
        <p14:creationId xmlns:p14="http://schemas.microsoft.com/office/powerpoint/2010/main" val="1892360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4D99299-F5F4-4D70-BDEE-AEDFB5918A85}" type="datetimeFigureOut">
              <a:rPr lang="en-GB" smtClean="0"/>
              <a:t>19/03/2020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718203D-D17C-45A4-B169-79A6A80EB81C}" type="slidenum">
              <a:rPr lang="en-GB" smtClean="0"/>
              <a:t>‹#›</a:t>
            </a:fld>
            <a:endParaRPr lang="en-GB"/>
          </a:p>
        </p:txBody>
      </p:sp>
    </p:spTree>
    <p:extLst>
      <p:ext uri="{BB962C8B-B14F-4D97-AF65-F5344CB8AC3E}">
        <p14:creationId xmlns:p14="http://schemas.microsoft.com/office/powerpoint/2010/main" val="802887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D99299-F5F4-4D70-BDEE-AEDFB5918A85}" type="datetimeFigureOut">
              <a:rPr lang="en-GB" smtClean="0"/>
              <a:t>19/03/2020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718203D-D17C-45A4-B169-79A6A80EB81C}" type="slidenum">
              <a:rPr lang="en-GB" smtClean="0"/>
              <a:t>‹#›</a:t>
            </a:fld>
            <a:endParaRPr lang="en-GB"/>
          </a:p>
        </p:txBody>
      </p:sp>
    </p:spTree>
    <p:extLst>
      <p:ext uri="{BB962C8B-B14F-4D97-AF65-F5344CB8AC3E}">
        <p14:creationId xmlns:p14="http://schemas.microsoft.com/office/powerpoint/2010/main" val="25459518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D99299-F5F4-4D70-BDEE-AEDFB5918A85}" type="datetimeFigureOut">
              <a:rPr lang="en-GB" smtClean="0"/>
              <a:t>19/03/2020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18203D-D17C-45A4-B169-79A6A80EB81C}" type="slidenum">
              <a:rPr lang="en-GB" smtClean="0"/>
              <a:t>‹#›</a:t>
            </a:fld>
            <a:endParaRPr lang="en-GB"/>
          </a:p>
        </p:txBody>
      </p:sp>
    </p:spTree>
    <p:extLst>
      <p:ext uri="{BB962C8B-B14F-4D97-AF65-F5344CB8AC3E}">
        <p14:creationId xmlns:p14="http://schemas.microsoft.com/office/powerpoint/2010/main" val="81975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D99299-F5F4-4D70-BDEE-AEDFB5918A85}" type="datetimeFigureOut">
              <a:rPr lang="en-GB" smtClean="0"/>
              <a:t>19/03/2020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718203D-D17C-45A4-B169-79A6A80EB81C}" type="slidenum">
              <a:rPr lang="en-GB" smtClean="0"/>
              <a:t>‹#›</a:t>
            </a:fld>
            <a:endParaRPr lang="en-GB"/>
          </a:p>
        </p:txBody>
      </p:sp>
    </p:spTree>
    <p:extLst>
      <p:ext uri="{BB962C8B-B14F-4D97-AF65-F5344CB8AC3E}">
        <p14:creationId xmlns:p14="http://schemas.microsoft.com/office/powerpoint/2010/main" val="37862133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3276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D99299-F5F4-4D70-BDEE-AEDFB5918A85}" type="datetimeFigureOut">
              <a:rPr lang="en-GB" smtClean="0"/>
              <a:t>19/03/2020</a:t>
            </a:fld>
            <a:endParaRPr lang="en-GB"/>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18203D-D17C-45A4-B169-79A6A80EB81C}" type="slidenum">
              <a:rPr lang="en-GB" smtClean="0"/>
              <a:t>‹#›</a:t>
            </a:fld>
            <a:endParaRPr lang="en-GB"/>
          </a:p>
        </p:txBody>
      </p:sp>
    </p:spTree>
    <p:extLst>
      <p:ext uri="{BB962C8B-B14F-4D97-AF65-F5344CB8AC3E}">
        <p14:creationId xmlns:p14="http://schemas.microsoft.com/office/powerpoint/2010/main" val="2260355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ct val="30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hyperlink" Target="https://www.youtube.com/watch?v=7RXC1miPm2c" TargetMode="External"/><Relationship Id="rId5" Type="http://schemas.openxmlformats.org/officeDocument/2006/relationships/hyperlink" Target="https://www.youtube.com/watch?v=-L7Y1H1-pkg" TargetMode="External"/><Relationship Id="rId4" Type="http://schemas.openxmlformats.org/officeDocument/2006/relationships/hyperlink" Target="https://www.youtube.com/watch?v=bA0OgL80msw" TargetMode="External"/></Relationships>
</file>

<file path=ppt/slides/_rels/slide11.xml.rels><?xml version="1.0" encoding="UTF-8" standalone="yes"?>
<Relationships xmlns="http://schemas.openxmlformats.org/package/2006/relationships"><Relationship Id="rId8" Type="http://schemas.openxmlformats.org/officeDocument/2006/relationships/hyperlink" Target="http://tolkiengateway.net/wiki/Dain" TargetMode="External"/><Relationship Id="rId13" Type="http://schemas.openxmlformats.org/officeDocument/2006/relationships/hyperlink" Target="http://tolkiengateway.net/w/index.php?title=Oi&amp;action=edit&amp;redlink=1" TargetMode="External"/><Relationship Id="rId18" Type="http://schemas.openxmlformats.org/officeDocument/2006/relationships/hyperlink" Target="http://tolkiengateway.net/wiki/F%C3%ADli" TargetMode="External"/><Relationship Id="rId26" Type="http://schemas.openxmlformats.org/officeDocument/2006/relationships/hyperlink" Target="http://tolkiengateway.net/wiki/Gloin" TargetMode="External"/><Relationship Id="rId3" Type="http://schemas.microsoft.com/office/2007/relationships/hdphoto" Target="../media/hdphoto1.wdp"/><Relationship Id="rId21" Type="http://schemas.openxmlformats.org/officeDocument/2006/relationships/hyperlink" Target="http://tolkiengateway.net/wiki/N%C3%A1li" TargetMode="External"/><Relationship Id="rId7" Type="http://schemas.openxmlformats.org/officeDocument/2006/relationships/hyperlink" Target="http://tolkiengateway.net/wiki/Nain" TargetMode="External"/><Relationship Id="rId12" Type="http://schemas.openxmlformats.org/officeDocument/2006/relationships/hyperlink" Target="http://tolkiengateway.net/wiki/Nori" TargetMode="External"/><Relationship Id="rId17" Type="http://schemas.openxmlformats.org/officeDocument/2006/relationships/hyperlink" Target="http://tolkiengateway.net/wiki/Thror" TargetMode="External"/><Relationship Id="rId25" Type="http://schemas.openxmlformats.org/officeDocument/2006/relationships/hyperlink" Target="http://tolkiengateway.net/wiki/Lofar" TargetMode="External"/><Relationship Id="rId2" Type="http://schemas.openxmlformats.org/officeDocument/2006/relationships/image" Target="../media/image3.png"/><Relationship Id="rId16" Type="http://schemas.openxmlformats.org/officeDocument/2006/relationships/hyperlink" Target="http://tolkiengateway.net/wiki/Thorin" TargetMode="External"/><Relationship Id="rId20" Type="http://schemas.openxmlformats.org/officeDocument/2006/relationships/hyperlink" Target="http://tolkiengateway.net/wiki/Fundin" TargetMode="External"/><Relationship Id="rId29" Type="http://schemas.openxmlformats.org/officeDocument/2006/relationships/hyperlink" Target="http://tolkiengateway.net/wiki/Ingwe" TargetMode="External"/><Relationship Id="rId1" Type="http://schemas.openxmlformats.org/officeDocument/2006/relationships/slideLayout" Target="../slideLayouts/slideLayout4.xml"/><Relationship Id="rId6" Type="http://schemas.openxmlformats.org/officeDocument/2006/relationships/hyperlink" Target="http://tolkiengateway.net/wiki/N%C3%A1r" TargetMode="External"/><Relationship Id="rId11" Type="http://schemas.openxmlformats.org/officeDocument/2006/relationships/hyperlink" Target="http://tolkiengateway.net/wiki/Bombur" TargetMode="External"/><Relationship Id="rId24" Type="http://schemas.openxmlformats.org/officeDocument/2006/relationships/hyperlink" Target="http://tolkiengateway.net/wiki/Loni" TargetMode="External"/><Relationship Id="rId5" Type="http://schemas.openxmlformats.org/officeDocument/2006/relationships/hyperlink" Target="http://tolkiengateway.net/wiki/Dwalin" TargetMode="External"/><Relationship Id="rId15" Type="http://schemas.openxmlformats.org/officeDocument/2006/relationships/hyperlink" Target="http://tolkiengateway.net/wiki/Thrain" TargetMode="External"/><Relationship Id="rId23" Type="http://schemas.openxmlformats.org/officeDocument/2006/relationships/hyperlink" Target="http://tolkiengateway.net/wiki/Frar" TargetMode="External"/><Relationship Id="rId28" Type="http://schemas.openxmlformats.org/officeDocument/2006/relationships/hyperlink" Target="http://tolkiengateway.net/wiki/Ori" TargetMode="External"/><Relationship Id="rId10" Type="http://schemas.openxmlformats.org/officeDocument/2006/relationships/hyperlink" Target="http://tolkiengateway.net/wiki/Bofur" TargetMode="External"/><Relationship Id="rId19" Type="http://schemas.openxmlformats.org/officeDocument/2006/relationships/hyperlink" Target="http://tolkiengateway.net/wiki/K%C3%ADli" TargetMode="External"/><Relationship Id="rId4" Type="http://schemas.openxmlformats.org/officeDocument/2006/relationships/hyperlink" Target="http://tolkiengateway.net/wiki/Durin" TargetMode="External"/><Relationship Id="rId9" Type="http://schemas.openxmlformats.org/officeDocument/2006/relationships/hyperlink" Target="http://tolkiengateway.net/wiki/Bifur" TargetMode="External"/><Relationship Id="rId14" Type="http://schemas.openxmlformats.org/officeDocument/2006/relationships/hyperlink" Target="http://tolkiengateway.net/wiki/Gandalf" TargetMode="External"/><Relationship Id="rId22" Type="http://schemas.openxmlformats.org/officeDocument/2006/relationships/hyperlink" Target="http://tolkiengateway.net/wiki/Hannar" TargetMode="External"/><Relationship Id="rId27" Type="http://schemas.openxmlformats.org/officeDocument/2006/relationships/hyperlink" Target="http://tolkiengateway.net/wiki/Dori" TargetMode="Externa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microsoft.com/office/2007/relationships/hdphoto" Target="../media/hdphoto1.wdp"/><Relationship Id="rId7"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hyperlink" Target="http://www.tickld.com/x/jaw/5-tolkien-villains-too-intense-for-the-big-screen?utm_content=inf_10_93_2&amp;utm_source=tickld&amp;utm_medium=facebook&amp;utm_campaign=contentse&amp;tse_id=INF_d459b31b60484dd18de3215144252cb4" TargetMode="External"/><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Effect>
                      <a14:brightnessContrast bright="45000" contrast="40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041400"/>
            <a:ext cx="9144000" cy="2387600"/>
          </a:xfrm>
        </p:spPr>
        <p:txBody>
          <a:bodyPr>
            <a:normAutofit/>
          </a:bodyPr>
          <a:lstStyle/>
          <a:p>
            <a:r>
              <a:rPr lang="en-GB" sz="6600" b="1"/>
              <a:t>The Lord of the Rings</a:t>
            </a:r>
            <a:br>
              <a:rPr lang="en-GB" sz="6600" b="1"/>
            </a:br>
            <a:r>
              <a:rPr lang="en-GB" sz="6600" b="1"/>
              <a:t>J.R.R. Tolkien</a:t>
            </a:r>
            <a:endParaRPr lang="en-GB" sz="6600" b="1" dirty="0"/>
          </a:p>
        </p:txBody>
      </p:sp>
      <p:sp>
        <p:nvSpPr>
          <p:cNvPr id="3" name="Subtitle 2"/>
          <p:cNvSpPr>
            <a:spLocks noGrp="1"/>
          </p:cNvSpPr>
          <p:nvPr>
            <p:ph type="subTitle" idx="1"/>
          </p:nvPr>
        </p:nvSpPr>
        <p:spPr>
          <a:xfrm>
            <a:off x="4008582" y="3602038"/>
            <a:ext cx="6659418" cy="1655762"/>
          </a:xfrm>
        </p:spPr>
        <p:txBody>
          <a:bodyPr>
            <a:normAutofit/>
          </a:bodyPr>
          <a:lstStyle/>
          <a:p>
            <a:r>
              <a:rPr lang="en-GB" sz="2800" dirty="0"/>
              <a:t>Dr Jon Mackley</a:t>
            </a:r>
          </a:p>
          <a:p>
            <a:r>
              <a:rPr lang="en-GB" sz="2800" dirty="0"/>
              <a:t>Jon.mackley@Northampton.ac.uk</a:t>
            </a:r>
          </a:p>
        </p:txBody>
      </p:sp>
      <p:pic>
        <p:nvPicPr>
          <p:cNvPr id="5" name="Picture 4"/>
          <p:cNvPicPr>
            <a:picLocks noChangeAspect="1"/>
          </p:cNvPicPr>
          <p:nvPr/>
        </p:nvPicPr>
        <p:blipFill>
          <a:blip r:embed="rId4"/>
          <a:stretch>
            <a:fillRect/>
          </a:stretch>
        </p:blipFill>
        <p:spPr>
          <a:xfrm>
            <a:off x="106772" y="4368561"/>
            <a:ext cx="3490341" cy="2352914"/>
          </a:xfrm>
          <a:prstGeom prst="rect">
            <a:avLst/>
          </a:prstGeom>
        </p:spPr>
      </p:pic>
      <p:sp>
        <p:nvSpPr>
          <p:cNvPr id="8" name="Slide Number Placeholder 6">
            <a:extLst>
              <a:ext uri="{FF2B5EF4-FFF2-40B4-BE49-F238E27FC236}">
                <a16:creationId xmlns:a16="http://schemas.microsoft.com/office/drawing/2014/main" id="{CE7737E5-85AB-4B2F-8D75-35FFBAEF0483}"/>
              </a:ext>
            </a:extLst>
          </p:cNvPr>
          <p:cNvSpPr>
            <a:spLocks noGrp="1"/>
          </p:cNvSpPr>
          <p:nvPr>
            <p:ph type="sldNum" sz="quarter" idx="12"/>
          </p:nvPr>
        </p:nvSpPr>
        <p:spPr>
          <a:xfrm>
            <a:off x="10991272" y="6160656"/>
            <a:ext cx="621145" cy="413038"/>
          </a:xfrm>
        </p:spPr>
        <p:txBody>
          <a:bodyPr/>
          <a:lstStyle/>
          <a:p>
            <a:fld id="{E718203D-D17C-45A4-B169-79A6A80EB81C}" type="slidenum">
              <a:rPr lang="en-GB" sz="4400" smtClean="0"/>
              <a:t>1</a:t>
            </a:fld>
            <a:endParaRPr lang="en-GB" dirty="0"/>
          </a:p>
        </p:txBody>
      </p:sp>
    </p:spTree>
    <p:extLst>
      <p:ext uri="{BB962C8B-B14F-4D97-AF65-F5344CB8AC3E}">
        <p14:creationId xmlns:p14="http://schemas.microsoft.com/office/powerpoint/2010/main" val="27233801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6" name="Content Placeholder 5"/>
          <p:cNvSpPr>
            <a:spLocks noGrp="1"/>
          </p:cNvSpPr>
          <p:nvPr>
            <p:ph idx="1"/>
          </p:nvPr>
        </p:nvSpPr>
        <p:spPr>
          <a:xfrm>
            <a:off x="5283616" y="444618"/>
            <a:ext cx="6631293" cy="5732346"/>
          </a:xfrm>
        </p:spPr>
        <p:txBody>
          <a:bodyPr>
            <a:normAutofit fontScale="92500"/>
          </a:bodyPr>
          <a:lstStyle/>
          <a:p>
            <a:r>
              <a:rPr lang="en-GB" sz="3000" dirty="0"/>
              <a:t>Tolkien and the </a:t>
            </a:r>
            <a:r>
              <a:rPr lang="en-GB" sz="3000" dirty="0" err="1"/>
              <a:t>Kelevala</a:t>
            </a:r>
            <a:r>
              <a:rPr lang="en-GB" sz="3000" dirty="0"/>
              <a:t>; creation of world that contained Saxon and Old Norse legends, as well as Atlantis, available for a new audience; Also Old English motif (e.g. </a:t>
            </a:r>
            <a:r>
              <a:rPr lang="en-GB" sz="3000" i="1" dirty="0" err="1"/>
              <a:t>ubi</a:t>
            </a:r>
            <a:r>
              <a:rPr lang="en-GB" sz="3000" i="1" dirty="0"/>
              <a:t> </a:t>
            </a:r>
            <a:r>
              <a:rPr lang="en-GB" sz="3000" i="1" dirty="0" err="1"/>
              <a:t>sunt</a:t>
            </a:r>
            <a:r>
              <a:rPr lang="en-GB" sz="3000" dirty="0"/>
              <a:t>, exile, riddles)</a:t>
            </a:r>
          </a:p>
          <a:p>
            <a:r>
              <a:rPr lang="en-GB" sz="3000" dirty="0"/>
              <a:t>Tolkien on recording</a:t>
            </a:r>
          </a:p>
          <a:p>
            <a:endParaRPr lang="en-GB" sz="2400" dirty="0"/>
          </a:p>
          <a:p>
            <a:r>
              <a:rPr lang="en-GB" sz="2400" dirty="0"/>
              <a:t>Tolkien reads from “Riddles in the Dark”</a:t>
            </a:r>
          </a:p>
          <a:p>
            <a:r>
              <a:rPr lang="en-GB" sz="2400" dirty="0">
                <a:hlinkClick r:id="rId4"/>
              </a:rPr>
              <a:t>https://www.youtube.com/watch?v=bA0OgL80msw </a:t>
            </a:r>
            <a:endParaRPr lang="en-GB" sz="2400" dirty="0"/>
          </a:p>
          <a:p>
            <a:r>
              <a:rPr lang="en-GB" sz="2400" dirty="0"/>
              <a:t>Christopher Tolkien Reads “Of </a:t>
            </a:r>
            <a:r>
              <a:rPr lang="en-GB" sz="2400" dirty="0" err="1"/>
              <a:t>Beren</a:t>
            </a:r>
            <a:r>
              <a:rPr lang="en-GB" sz="2400" dirty="0"/>
              <a:t> and </a:t>
            </a:r>
            <a:r>
              <a:rPr lang="en-GB" sz="2400" dirty="0" err="1"/>
              <a:t>Luthien</a:t>
            </a:r>
            <a:r>
              <a:rPr lang="en-GB" sz="2400" dirty="0"/>
              <a:t>”</a:t>
            </a:r>
          </a:p>
          <a:p>
            <a:r>
              <a:rPr lang="en-GB" sz="2400" dirty="0">
                <a:hlinkClick r:id="rId5"/>
              </a:rPr>
              <a:t>https://www.youtube.com/watch?v=-L7Y1H1-pkg</a:t>
            </a:r>
            <a:endParaRPr lang="en-GB" sz="2400" dirty="0"/>
          </a:p>
          <a:p>
            <a:r>
              <a:rPr lang="en-GB" sz="2400" dirty="0"/>
              <a:t>Nicol Williamson performs an abridged version of </a:t>
            </a:r>
            <a:r>
              <a:rPr lang="en-GB" sz="2400" i="1" dirty="0"/>
              <a:t>The Hobbit</a:t>
            </a:r>
          </a:p>
          <a:p>
            <a:r>
              <a:rPr lang="en-GB" sz="2400" dirty="0">
                <a:hlinkClick r:id="rId6"/>
              </a:rPr>
              <a:t>https://www.youtube.com/watch?v=7RXC1miPm2c</a:t>
            </a:r>
            <a:endParaRPr lang="en-GB" sz="2400" dirty="0"/>
          </a:p>
          <a:p>
            <a:endParaRPr lang="en-GB" sz="2400" dirty="0"/>
          </a:p>
          <a:p>
            <a:endParaRPr lang="en-GB" sz="3600" dirty="0"/>
          </a:p>
          <a:p>
            <a:endParaRPr lang="en-GB" sz="2400" dirty="0"/>
          </a:p>
          <a:p>
            <a:endParaRPr lang="en-GB" sz="3600" dirty="0"/>
          </a:p>
        </p:txBody>
      </p:sp>
      <p:pic>
        <p:nvPicPr>
          <p:cNvPr id="3" name="Picture 2"/>
          <p:cNvPicPr>
            <a:picLocks noChangeAspect="1"/>
          </p:cNvPicPr>
          <p:nvPr/>
        </p:nvPicPr>
        <p:blipFill>
          <a:blip r:embed="rId7"/>
          <a:stretch>
            <a:fillRect/>
          </a:stretch>
        </p:blipFill>
        <p:spPr>
          <a:xfrm>
            <a:off x="355808" y="865416"/>
            <a:ext cx="4572000" cy="4419600"/>
          </a:xfrm>
          <a:prstGeom prst="rect">
            <a:avLst/>
          </a:prstGeom>
        </p:spPr>
      </p:pic>
      <p:sp>
        <p:nvSpPr>
          <p:cNvPr id="8" name="Slide Number Placeholder 6">
            <a:extLst>
              <a:ext uri="{FF2B5EF4-FFF2-40B4-BE49-F238E27FC236}">
                <a16:creationId xmlns:a16="http://schemas.microsoft.com/office/drawing/2014/main" id="{7FF693A5-6924-444C-8F33-77B56C528853}"/>
              </a:ext>
            </a:extLst>
          </p:cNvPr>
          <p:cNvSpPr>
            <a:spLocks noGrp="1"/>
          </p:cNvSpPr>
          <p:nvPr>
            <p:ph type="sldNum" sz="quarter" idx="12"/>
          </p:nvPr>
        </p:nvSpPr>
        <p:spPr>
          <a:xfrm>
            <a:off x="10769600" y="6160656"/>
            <a:ext cx="842817" cy="413038"/>
          </a:xfrm>
        </p:spPr>
        <p:txBody>
          <a:bodyPr/>
          <a:lstStyle/>
          <a:p>
            <a:fld id="{E718203D-D17C-45A4-B169-79A6A80EB81C}" type="slidenum">
              <a:rPr lang="en-GB" sz="4400" smtClean="0"/>
              <a:t>10</a:t>
            </a:fld>
            <a:endParaRPr lang="en-GB" dirty="0"/>
          </a:p>
        </p:txBody>
      </p:sp>
    </p:spTree>
    <p:extLst>
      <p:ext uri="{BB962C8B-B14F-4D97-AF65-F5344CB8AC3E}">
        <p14:creationId xmlns:p14="http://schemas.microsoft.com/office/powerpoint/2010/main" val="3113614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4" name="Title 3"/>
          <p:cNvSpPr>
            <a:spLocks noGrp="1"/>
          </p:cNvSpPr>
          <p:nvPr>
            <p:ph type="title"/>
          </p:nvPr>
        </p:nvSpPr>
        <p:spPr>
          <a:xfrm>
            <a:off x="416959" y="128819"/>
            <a:ext cx="10515600" cy="1325563"/>
          </a:xfrm>
        </p:spPr>
        <p:txBody>
          <a:bodyPr>
            <a:normAutofit fontScale="90000"/>
          </a:bodyPr>
          <a:lstStyle/>
          <a:p>
            <a:r>
              <a:rPr lang="en-GB" dirty="0" err="1"/>
              <a:t>Völuspá</a:t>
            </a:r>
            <a:r>
              <a:rPr lang="en-GB" dirty="0"/>
              <a:t> (“Prophecy of the </a:t>
            </a:r>
            <a:r>
              <a:rPr lang="en-GB" dirty="0" err="1"/>
              <a:t>Seeress</a:t>
            </a:r>
            <a:r>
              <a:rPr lang="en-GB" dirty="0"/>
              <a:t>”) contained in the Old Norse Poetic </a:t>
            </a:r>
            <a:r>
              <a:rPr lang="en-GB" dirty="0" err="1"/>
              <a:t>Edda</a:t>
            </a:r>
            <a:endParaRPr lang="en-GB" dirty="0"/>
          </a:p>
        </p:txBody>
      </p:sp>
      <p:sp>
        <p:nvSpPr>
          <p:cNvPr id="6" name="Content Placeholder 5"/>
          <p:cNvSpPr>
            <a:spLocks noGrp="1"/>
          </p:cNvSpPr>
          <p:nvPr>
            <p:ph sz="half" idx="1"/>
          </p:nvPr>
        </p:nvSpPr>
        <p:spPr>
          <a:xfrm>
            <a:off x="416959" y="1583202"/>
            <a:ext cx="5602841" cy="5074452"/>
          </a:xfrm>
        </p:spPr>
        <p:txBody>
          <a:bodyPr>
            <a:normAutofit fontScale="70000" lnSpcReduction="20000"/>
          </a:bodyPr>
          <a:lstStyle/>
          <a:p>
            <a:r>
              <a:rPr lang="en-GB" i="1" dirty="0"/>
              <a:t>10. There was </a:t>
            </a:r>
            <a:r>
              <a:rPr lang="en-GB" i="1" dirty="0" err="1"/>
              <a:t>Motsognir</a:t>
            </a:r>
            <a:r>
              <a:rPr lang="en-GB" i="1" dirty="0"/>
              <a:t> | the mightiest made</a:t>
            </a:r>
            <a:br>
              <a:rPr lang="en-GB" i="1" dirty="0"/>
            </a:br>
            <a:r>
              <a:rPr lang="en-GB" i="1" dirty="0"/>
              <a:t>Of all the dwarfs, | and </a:t>
            </a:r>
            <a:r>
              <a:rPr lang="en-GB" i="1" dirty="0" err="1">
                <a:hlinkClick r:id="rId4" tooltip="Durin"/>
              </a:rPr>
              <a:t>Durin</a:t>
            </a:r>
            <a:r>
              <a:rPr lang="en-GB" i="1" dirty="0"/>
              <a:t> next;</a:t>
            </a:r>
            <a:br>
              <a:rPr lang="en-GB" i="1" dirty="0"/>
            </a:br>
            <a:r>
              <a:rPr lang="en-GB" i="1" dirty="0"/>
              <a:t>Many a likeness | of men they made,</a:t>
            </a:r>
            <a:br>
              <a:rPr lang="en-GB" i="1" dirty="0"/>
            </a:br>
            <a:r>
              <a:rPr lang="en-GB" i="1" dirty="0"/>
              <a:t>The dwarfs in the earth, | as </a:t>
            </a:r>
            <a:r>
              <a:rPr lang="en-GB" i="1" dirty="0" err="1"/>
              <a:t>Durin</a:t>
            </a:r>
            <a:r>
              <a:rPr lang="en-GB" i="1" dirty="0"/>
              <a:t> said.</a:t>
            </a:r>
            <a:br>
              <a:rPr lang="en-GB" i="1" dirty="0"/>
            </a:br>
            <a:br>
              <a:rPr lang="en-GB" i="1" dirty="0"/>
            </a:br>
            <a:r>
              <a:rPr lang="en-GB" i="1" dirty="0"/>
              <a:t>11. </a:t>
            </a:r>
            <a:r>
              <a:rPr lang="en-GB" i="1" dirty="0" err="1"/>
              <a:t>Nyi</a:t>
            </a:r>
            <a:r>
              <a:rPr lang="en-GB" i="1" dirty="0"/>
              <a:t> and </a:t>
            </a:r>
            <a:r>
              <a:rPr lang="en-GB" i="1" dirty="0" err="1"/>
              <a:t>Nithi</a:t>
            </a:r>
            <a:r>
              <a:rPr lang="en-GB" i="1" dirty="0"/>
              <a:t>, | </a:t>
            </a:r>
            <a:r>
              <a:rPr lang="en-GB" i="1" dirty="0" err="1"/>
              <a:t>Northri</a:t>
            </a:r>
            <a:r>
              <a:rPr lang="en-GB" i="1" dirty="0"/>
              <a:t> and </a:t>
            </a:r>
            <a:r>
              <a:rPr lang="en-GB" i="1" dirty="0" err="1"/>
              <a:t>Suthri</a:t>
            </a:r>
            <a:r>
              <a:rPr lang="en-GB" i="1" dirty="0"/>
              <a:t>,</a:t>
            </a:r>
            <a:br>
              <a:rPr lang="en-GB" i="1" dirty="0"/>
            </a:br>
            <a:r>
              <a:rPr lang="en-GB" i="1" dirty="0" err="1"/>
              <a:t>Austri</a:t>
            </a:r>
            <a:r>
              <a:rPr lang="en-GB" i="1" dirty="0"/>
              <a:t> and </a:t>
            </a:r>
            <a:r>
              <a:rPr lang="en-GB" i="1" dirty="0" err="1"/>
              <a:t>Vestri</a:t>
            </a:r>
            <a:r>
              <a:rPr lang="en-GB" i="1" dirty="0"/>
              <a:t>, | </a:t>
            </a:r>
            <a:r>
              <a:rPr lang="en-GB" i="1" dirty="0" err="1"/>
              <a:t>Althjof</a:t>
            </a:r>
            <a:r>
              <a:rPr lang="en-GB" i="1" dirty="0"/>
              <a:t>, </a:t>
            </a:r>
            <a:r>
              <a:rPr lang="en-GB" i="1" dirty="0" err="1">
                <a:hlinkClick r:id="rId5" tooltip="Dwalin"/>
              </a:rPr>
              <a:t>Dvalin</a:t>
            </a:r>
            <a:r>
              <a:rPr lang="en-GB" i="1" dirty="0"/>
              <a:t>,</a:t>
            </a:r>
            <a:br>
              <a:rPr lang="en-GB" i="1" dirty="0"/>
            </a:br>
            <a:r>
              <a:rPr lang="en-GB" i="1" dirty="0">
                <a:hlinkClick r:id="rId6" tooltip="Nár"/>
              </a:rPr>
              <a:t>Nar</a:t>
            </a:r>
            <a:r>
              <a:rPr lang="en-GB" i="1" dirty="0"/>
              <a:t> and </a:t>
            </a:r>
            <a:r>
              <a:rPr lang="en-GB" i="1" dirty="0">
                <a:hlinkClick r:id="rId7" tooltip="Nain"/>
              </a:rPr>
              <a:t>Nain</a:t>
            </a:r>
            <a:r>
              <a:rPr lang="en-GB" i="1" dirty="0"/>
              <a:t>, | </a:t>
            </a:r>
            <a:r>
              <a:rPr lang="en-GB" i="1" dirty="0" err="1"/>
              <a:t>Niping</a:t>
            </a:r>
            <a:r>
              <a:rPr lang="en-GB" i="1" dirty="0"/>
              <a:t>, </a:t>
            </a:r>
            <a:r>
              <a:rPr lang="en-GB" i="1" dirty="0">
                <a:hlinkClick r:id="rId8" tooltip="Dain"/>
              </a:rPr>
              <a:t>Dain</a:t>
            </a:r>
            <a:r>
              <a:rPr lang="en-GB" i="1" dirty="0"/>
              <a:t>,</a:t>
            </a:r>
            <a:br>
              <a:rPr lang="en-GB" i="1" dirty="0"/>
            </a:br>
            <a:r>
              <a:rPr lang="en-GB" i="1" dirty="0" err="1">
                <a:hlinkClick r:id="rId9" tooltip="Bifur"/>
              </a:rPr>
              <a:t>Bifur</a:t>
            </a:r>
            <a:r>
              <a:rPr lang="en-GB" i="1" dirty="0"/>
              <a:t>, </a:t>
            </a:r>
            <a:r>
              <a:rPr lang="en-GB" i="1" dirty="0" err="1">
                <a:hlinkClick r:id="rId10" tooltip="Bofur"/>
              </a:rPr>
              <a:t>Bofur</a:t>
            </a:r>
            <a:r>
              <a:rPr lang="en-GB" i="1" dirty="0"/>
              <a:t>, | </a:t>
            </a:r>
            <a:r>
              <a:rPr lang="en-GB" i="1" dirty="0" err="1">
                <a:hlinkClick r:id="rId11" tooltip="Bombur"/>
              </a:rPr>
              <a:t>Bombur</a:t>
            </a:r>
            <a:r>
              <a:rPr lang="en-GB" i="1" dirty="0"/>
              <a:t>, </a:t>
            </a:r>
            <a:r>
              <a:rPr lang="en-GB" i="1" dirty="0" err="1">
                <a:hlinkClick r:id="rId12" tooltip="Nori"/>
              </a:rPr>
              <a:t>Nori</a:t>
            </a:r>
            <a:r>
              <a:rPr lang="en-GB" i="1" dirty="0"/>
              <a:t>,</a:t>
            </a:r>
            <a:br>
              <a:rPr lang="en-GB" i="1" dirty="0"/>
            </a:br>
            <a:r>
              <a:rPr lang="en-GB" i="1" dirty="0"/>
              <a:t>An and </a:t>
            </a:r>
            <a:r>
              <a:rPr lang="en-GB" i="1" dirty="0" err="1"/>
              <a:t>Onar</a:t>
            </a:r>
            <a:r>
              <a:rPr lang="en-GB" i="1" dirty="0"/>
              <a:t>, | </a:t>
            </a:r>
            <a:r>
              <a:rPr lang="en-GB" i="1" dirty="0">
                <a:hlinkClick r:id="rId13" tooltip="Oi (page does not exist)"/>
              </a:rPr>
              <a:t>Ai</a:t>
            </a:r>
            <a:r>
              <a:rPr lang="en-GB" i="1" dirty="0"/>
              <a:t>, </a:t>
            </a:r>
            <a:r>
              <a:rPr lang="en-GB" i="1" dirty="0" err="1"/>
              <a:t>Mjothvitnir</a:t>
            </a:r>
            <a:r>
              <a:rPr lang="en-GB" i="1" dirty="0"/>
              <a:t>.</a:t>
            </a:r>
            <a:br>
              <a:rPr lang="en-GB" i="1" dirty="0"/>
            </a:br>
            <a:br>
              <a:rPr lang="en-GB" i="1" dirty="0"/>
            </a:br>
            <a:r>
              <a:rPr lang="en-GB" i="1" dirty="0"/>
              <a:t>12. </a:t>
            </a:r>
            <a:r>
              <a:rPr lang="en-GB" i="1" dirty="0" err="1"/>
              <a:t>Vigg</a:t>
            </a:r>
            <a:r>
              <a:rPr lang="en-GB" i="1" dirty="0"/>
              <a:t> and </a:t>
            </a:r>
            <a:r>
              <a:rPr lang="en-GB" i="1" dirty="0">
                <a:hlinkClick r:id="rId14" tooltip="Gandalf"/>
              </a:rPr>
              <a:t>Gandalf</a:t>
            </a:r>
            <a:r>
              <a:rPr lang="en-GB" i="1" dirty="0"/>
              <a:t> | </a:t>
            </a:r>
            <a:r>
              <a:rPr lang="en-GB" i="1" dirty="0" err="1"/>
              <a:t>Vindalf</a:t>
            </a:r>
            <a:r>
              <a:rPr lang="en-GB" i="1" dirty="0"/>
              <a:t>, </a:t>
            </a:r>
            <a:r>
              <a:rPr lang="en-GB" i="1" dirty="0" err="1">
                <a:hlinkClick r:id="rId15" tooltip="Thrain"/>
              </a:rPr>
              <a:t>Thrain</a:t>
            </a:r>
            <a:r>
              <a:rPr lang="en-GB" i="1" dirty="0"/>
              <a:t>,</a:t>
            </a:r>
            <a:br>
              <a:rPr lang="en-GB" i="1" dirty="0"/>
            </a:br>
            <a:r>
              <a:rPr lang="en-GB" i="1" dirty="0" err="1"/>
              <a:t>Thekk</a:t>
            </a:r>
            <a:r>
              <a:rPr lang="en-GB" i="1" dirty="0"/>
              <a:t> and </a:t>
            </a:r>
            <a:r>
              <a:rPr lang="en-GB" i="1" dirty="0" err="1">
                <a:hlinkClick r:id="rId16" tooltip="Thorin"/>
              </a:rPr>
              <a:t>Thorin</a:t>
            </a:r>
            <a:r>
              <a:rPr lang="en-GB" i="1" dirty="0"/>
              <a:t>, | </a:t>
            </a:r>
            <a:r>
              <a:rPr lang="en-GB" i="1" dirty="0" err="1">
                <a:hlinkClick r:id="rId17" tooltip="Thror"/>
              </a:rPr>
              <a:t>Thror</a:t>
            </a:r>
            <a:r>
              <a:rPr lang="en-GB" i="1" dirty="0"/>
              <a:t>, </a:t>
            </a:r>
            <a:r>
              <a:rPr lang="en-GB" i="1" dirty="0" err="1"/>
              <a:t>Vit</a:t>
            </a:r>
            <a:r>
              <a:rPr lang="en-GB" i="1" dirty="0"/>
              <a:t> and Lit,</a:t>
            </a:r>
            <a:br>
              <a:rPr lang="en-GB" i="1" dirty="0"/>
            </a:br>
            <a:r>
              <a:rPr lang="en-GB" i="1" dirty="0" err="1"/>
              <a:t>Nyr</a:t>
            </a:r>
            <a:r>
              <a:rPr lang="en-GB" i="1" dirty="0"/>
              <a:t> and </a:t>
            </a:r>
            <a:r>
              <a:rPr lang="en-GB" i="1" dirty="0" err="1"/>
              <a:t>Nyrath</a:t>
            </a:r>
            <a:r>
              <a:rPr lang="en-GB" i="1" dirty="0"/>
              <a:t>,-- | now have I told--</a:t>
            </a:r>
            <a:br>
              <a:rPr lang="en-GB" i="1" dirty="0"/>
            </a:br>
            <a:r>
              <a:rPr lang="en-GB" i="1" dirty="0" err="1"/>
              <a:t>Regin</a:t>
            </a:r>
            <a:r>
              <a:rPr lang="en-GB" i="1" dirty="0"/>
              <a:t> and </a:t>
            </a:r>
            <a:r>
              <a:rPr lang="en-GB" i="1" dirty="0" err="1"/>
              <a:t>Rathsvith</a:t>
            </a:r>
            <a:r>
              <a:rPr lang="en-GB" i="1" dirty="0"/>
              <a:t>-- | the list aright.</a:t>
            </a:r>
            <a:br>
              <a:rPr lang="en-GB" i="1" dirty="0"/>
            </a:br>
            <a:br>
              <a:rPr lang="en-GB" i="1" dirty="0"/>
            </a:br>
            <a:r>
              <a:rPr lang="en-GB" i="1" dirty="0"/>
              <a:t>13. </a:t>
            </a:r>
            <a:r>
              <a:rPr lang="en-GB" i="1" dirty="0" err="1">
                <a:hlinkClick r:id="rId18" tooltip="Fíli"/>
              </a:rPr>
              <a:t>Fili</a:t>
            </a:r>
            <a:r>
              <a:rPr lang="en-GB" i="1" dirty="0"/>
              <a:t>, </a:t>
            </a:r>
            <a:r>
              <a:rPr lang="en-GB" i="1" dirty="0" err="1">
                <a:hlinkClick r:id="rId19" tooltip="Kíli"/>
              </a:rPr>
              <a:t>Kili</a:t>
            </a:r>
            <a:r>
              <a:rPr lang="en-GB" i="1" dirty="0"/>
              <a:t>, | </a:t>
            </a:r>
            <a:r>
              <a:rPr lang="en-GB" i="1" dirty="0" err="1">
                <a:hlinkClick r:id="rId20" tooltip="Fundin"/>
              </a:rPr>
              <a:t>Fundin</a:t>
            </a:r>
            <a:r>
              <a:rPr lang="en-GB" i="1" dirty="0"/>
              <a:t>, </a:t>
            </a:r>
            <a:r>
              <a:rPr lang="en-GB" i="1" dirty="0" err="1">
                <a:hlinkClick r:id="rId21" tooltip="Náli"/>
              </a:rPr>
              <a:t>Nali</a:t>
            </a:r>
            <a:r>
              <a:rPr lang="en-GB" i="1" dirty="0"/>
              <a:t>,</a:t>
            </a:r>
            <a:br>
              <a:rPr lang="en-GB" i="1" dirty="0"/>
            </a:br>
            <a:r>
              <a:rPr lang="en-GB" i="1" dirty="0" err="1"/>
              <a:t>Hepti</a:t>
            </a:r>
            <a:r>
              <a:rPr lang="en-GB" i="1" dirty="0"/>
              <a:t>, </a:t>
            </a:r>
            <a:r>
              <a:rPr lang="en-GB" i="1" dirty="0" err="1"/>
              <a:t>Vili</a:t>
            </a:r>
            <a:r>
              <a:rPr lang="en-GB" i="1" dirty="0"/>
              <a:t>, | </a:t>
            </a:r>
            <a:r>
              <a:rPr lang="en-GB" i="1" dirty="0" err="1">
                <a:hlinkClick r:id="rId22" tooltip="Hannar"/>
              </a:rPr>
              <a:t>Hannar</a:t>
            </a:r>
            <a:r>
              <a:rPr lang="en-GB" i="1" dirty="0"/>
              <a:t>, </a:t>
            </a:r>
            <a:r>
              <a:rPr lang="en-GB" i="1" dirty="0" err="1"/>
              <a:t>Sviur</a:t>
            </a:r>
            <a:r>
              <a:rPr lang="en-GB" i="1" dirty="0"/>
              <a:t>,</a:t>
            </a:r>
            <a:br>
              <a:rPr lang="en-GB" i="1" dirty="0"/>
            </a:br>
            <a:r>
              <a:rPr lang="en-GB" i="1" dirty="0"/>
              <a:t>(Billing, </a:t>
            </a:r>
            <a:r>
              <a:rPr lang="en-GB" i="1" dirty="0" err="1"/>
              <a:t>Bruni</a:t>
            </a:r>
            <a:r>
              <a:rPr lang="en-GB" i="1" dirty="0"/>
              <a:t>, | </a:t>
            </a:r>
            <a:r>
              <a:rPr lang="en-GB" i="1" dirty="0" err="1"/>
              <a:t>Bildr</a:t>
            </a:r>
            <a:r>
              <a:rPr lang="en-GB" i="1" dirty="0"/>
              <a:t> and </a:t>
            </a:r>
            <a:r>
              <a:rPr lang="en-GB" i="1" dirty="0" err="1"/>
              <a:t>Buri</a:t>
            </a:r>
            <a:r>
              <a:rPr lang="en-GB" i="1" dirty="0"/>
              <a:t>,)</a:t>
            </a:r>
            <a:br>
              <a:rPr lang="en-GB" i="1" dirty="0"/>
            </a:br>
            <a:r>
              <a:rPr lang="en-GB" i="1" dirty="0" err="1">
                <a:hlinkClick r:id="rId23" tooltip="Frar"/>
              </a:rPr>
              <a:t>Frar</a:t>
            </a:r>
            <a:r>
              <a:rPr lang="en-GB" i="1" dirty="0"/>
              <a:t>, </a:t>
            </a:r>
            <a:r>
              <a:rPr lang="en-GB" i="1" dirty="0" err="1"/>
              <a:t>Hornbori</a:t>
            </a:r>
            <a:r>
              <a:rPr lang="en-GB" i="1" dirty="0"/>
              <a:t>, | </a:t>
            </a:r>
            <a:r>
              <a:rPr lang="en-GB" i="1" dirty="0" err="1"/>
              <a:t>Fræg</a:t>
            </a:r>
            <a:r>
              <a:rPr lang="en-GB" i="1" dirty="0"/>
              <a:t> and </a:t>
            </a:r>
            <a:r>
              <a:rPr lang="en-GB" i="1" dirty="0" err="1">
                <a:hlinkClick r:id="rId24" tooltip="Loni"/>
              </a:rPr>
              <a:t>Loni</a:t>
            </a:r>
            <a:r>
              <a:rPr lang="en-GB" i="1" dirty="0"/>
              <a:t>,</a:t>
            </a:r>
            <a:br>
              <a:rPr lang="en-GB" i="1" dirty="0"/>
            </a:br>
            <a:r>
              <a:rPr lang="en-GB" i="1" dirty="0" err="1"/>
              <a:t>Aurvang</a:t>
            </a:r>
            <a:r>
              <a:rPr lang="en-GB" i="1" dirty="0"/>
              <a:t>, </a:t>
            </a:r>
            <a:r>
              <a:rPr lang="en-GB" i="1" dirty="0" err="1"/>
              <a:t>Jari</a:t>
            </a:r>
            <a:r>
              <a:rPr lang="en-GB" i="1" dirty="0"/>
              <a:t>, | </a:t>
            </a:r>
            <a:r>
              <a:rPr lang="en-GB" i="1" dirty="0" err="1"/>
              <a:t>Eikinskjaldi</a:t>
            </a:r>
            <a:r>
              <a:rPr lang="en-GB" i="1" dirty="0"/>
              <a:t>.</a:t>
            </a:r>
            <a:br>
              <a:rPr lang="en-GB" i="1" dirty="0"/>
            </a:br>
            <a:endParaRPr lang="en-GB" i="1" dirty="0"/>
          </a:p>
        </p:txBody>
      </p:sp>
      <p:sp>
        <p:nvSpPr>
          <p:cNvPr id="7" name="Content Placeholder 6"/>
          <p:cNvSpPr>
            <a:spLocks noGrp="1"/>
          </p:cNvSpPr>
          <p:nvPr>
            <p:ph sz="half" idx="2"/>
          </p:nvPr>
        </p:nvSpPr>
        <p:spPr>
          <a:xfrm>
            <a:off x="6172200" y="1825625"/>
            <a:ext cx="5181600" cy="4832028"/>
          </a:xfrm>
        </p:spPr>
        <p:txBody>
          <a:bodyPr>
            <a:normAutofit fontScale="70000" lnSpcReduction="20000"/>
          </a:bodyPr>
          <a:lstStyle/>
          <a:p>
            <a:pPr marL="0" indent="0">
              <a:buNone/>
            </a:pPr>
            <a:br>
              <a:rPr lang="en-GB" i="1" dirty="0"/>
            </a:br>
            <a:r>
              <a:rPr lang="en-GB" i="1" dirty="0"/>
              <a:t>14. The race of the dwarfs | in </a:t>
            </a:r>
            <a:r>
              <a:rPr lang="en-GB" i="1" dirty="0" err="1">
                <a:hlinkClick r:id="rId5" tooltip="Dwalin"/>
              </a:rPr>
              <a:t>Dvalin</a:t>
            </a:r>
            <a:r>
              <a:rPr lang="en-GB" i="1" dirty="0" err="1"/>
              <a:t>'s</a:t>
            </a:r>
            <a:r>
              <a:rPr lang="en-GB" i="1" dirty="0"/>
              <a:t> throng</a:t>
            </a:r>
            <a:br>
              <a:rPr lang="en-GB" i="1" dirty="0"/>
            </a:br>
            <a:r>
              <a:rPr lang="en-GB" i="1" dirty="0"/>
              <a:t>Down to </a:t>
            </a:r>
            <a:r>
              <a:rPr lang="en-GB" i="1" dirty="0" err="1">
                <a:hlinkClick r:id="rId25" tooltip="Lofar"/>
              </a:rPr>
              <a:t>Lofar</a:t>
            </a:r>
            <a:r>
              <a:rPr lang="en-GB" i="1" dirty="0"/>
              <a:t> | the list must I tell;</a:t>
            </a:r>
            <a:br>
              <a:rPr lang="en-GB" i="1" dirty="0"/>
            </a:br>
            <a:r>
              <a:rPr lang="en-GB" i="1" dirty="0"/>
              <a:t>The rocks they left, | and through wet lands</a:t>
            </a:r>
            <a:br>
              <a:rPr lang="en-GB" i="1" dirty="0"/>
            </a:br>
            <a:r>
              <a:rPr lang="en-GB" i="1" dirty="0"/>
              <a:t>They sought a home | in the fields of sand.</a:t>
            </a:r>
            <a:br>
              <a:rPr lang="en-GB" i="1" dirty="0"/>
            </a:br>
            <a:br>
              <a:rPr lang="en-GB" i="1" dirty="0"/>
            </a:br>
            <a:r>
              <a:rPr lang="en-GB" i="1" dirty="0"/>
              <a:t>15. There were </a:t>
            </a:r>
            <a:r>
              <a:rPr lang="en-GB" i="1" dirty="0" err="1"/>
              <a:t>Draupnir</a:t>
            </a:r>
            <a:r>
              <a:rPr lang="en-GB" i="1" dirty="0"/>
              <a:t> | and </a:t>
            </a:r>
            <a:r>
              <a:rPr lang="en-GB" i="1" dirty="0" err="1"/>
              <a:t>Dolgthrasir</a:t>
            </a:r>
            <a:r>
              <a:rPr lang="en-GB" i="1" dirty="0"/>
              <a:t>,</a:t>
            </a:r>
            <a:br>
              <a:rPr lang="en-GB" i="1" dirty="0"/>
            </a:br>
            <a:r>
              <a:rPr lang="en-GB" i="1" dirty="0" err="1"/>
              <a:t>Hor</a:t>
            </a:r>
            <a:r>
              <a:rPr lang="en-GB" i="1" dirty="0"/>
              <a:t>, </a:t>
            </a:r>
            <a:r>
              <a:rPr lang="en-GB" i="1" dirty="0" err="1"/>
              <a:t>Haugspori</a:t>
            </a:r>
            <a:r>
              <a:rPr lang="en-GB" i="1" dirty="0"/>
              <a:t>, | </a:t>
            </a:r>
            <a:r>
              <a:rPr lang="en-GB" i="1" dirty="0" err="1"/>
              <a:t>Hlevang</a:t>
            </a:r>
            <a:r>
              <a:rPr lang="en-GB" i="1" dirty="0"/>
              <a:t>, </a:t>
            </a:r>
            <a:r>
              <a:rPr lang="en-GB" i="1" dirty="0" err="1">
                <a:hlinkClick r:id="rId26" tooltip="Gloin"/>
              </a:rPr>
              <a:t>Gloin</a:t>
            </a:r>
            <a:r>
              <a:rPr lang="en-GB" i="1" dirty="0"/>
              <a:t>,</a:t>
            </a:r>
            <a:br>
              <a:rPr lang="en-GB" i="1" dirty="0"/>
            </a:br>
            <a:r>
              <a:rPr lang="en-GB" i="1" dirty="0" err="1">
                <a:hlinkClick r:id="rId27" tooltip="Dori"/>
              </a:rPr>
              <a:t>Dori</a:t>
            </a:r>
            <a:r>
              <a:rPr lang="en-GB" i="1" dirty="0"/>
              <a:t>, </a:t>
            </a:r>
            <a:r>
              <a:rPr lang="en-GB" i="1" dirty="0" err="1">
                <a:hlinkClick r:id="rId28" tooltip="Ori"/>
              </a:rPr>
              <a:t>Ori</a:t>
            </a:r>
            <a:r>
              <a:rPr lang="en-GB" i="1" dirty="0"/>
              <a:t>, | </a:t>
            </a:r>
            <a:r>
              <a:rPr lang="en-GB" i="1" dirty="0" err="1"/>
              <a:t>Duf</a:t>
            </a:r>
            <a:r>
              <a:rPr lang="en-GB" i="1" dirty="0"/>
              <a:t>, </a:t>
            </a:r>
            <a:r>
              <a:rPr lang="en-GB" i="1" dirty="0" err="1"/>
              <a:t>Andvari</a:t>
            </a:r>
            <a:r>
              <a:rPr lang="en-GB" i="1" dirty="0"/>
              <a:t>,</a:t>
            </a:r>
            <a:br>
              <a:rPr lang="en-GB" i="1" dirty="0"/>
            </a:br>
            <a:r>
              <a:rPr lang="en-GB" i="1" dirty="0" err="1"/>
              <a:t>Skirfir</a:t>
            </a:r>
            <a:r>
              <a:rPr lang="en-GB" i="1" dirty="0"/>
              <a:t>, </a:t>
            </a:r>
            <a:r>
              <a:rPr lang="en-GB" i="1" dirty="0" err="1"/>
              <a:t>Virfir</a:t>
            </a:r>
            <a:r>
              <a:rPr lang="en-GB" i="1" dirty="0"/>
              <a:t>, | </a:t>
            </a:r>
            <a:r>
              <a:rPr lang="en-GB" i="1" dirty="0" err="1"/>
              <a:t>Skafith</a:t>
            </a:r>
            <a:r>
              <a:rPr lang="en-GB" i="1" dirty="0"/>
              <a:t>, Ai.</a:t>
            </a:r>
            <a:br>
              <a:rPr lang="en-GB" i="1" dirty="0"/>
            </a:br>
            <a:br>
              <a:rPr lang="en-GB" i="1" dirty="0"/>
            </a:br>
            <a:r>
              <a:rPr lang="en-GB" i="1" dirty="0"/>
              <a:t>16. Alf and </a:t>
            </a:r>
            <a:r>
              <a:rPr lang="en-GB" i="1" dirty="0" err="1">
                <a:hlinkClick r:id="rId29" tooltip="Ingwe"/>
              </a:rPr>
              <a:t>Yngvi</a:t>
            </a:r>
            <a:r>
              <a:rPr lang="en-GB" i="1" dirty="0"/>
              <a:t>, | </a:t>
            </a:r>
            <a:r>
              <a:rPr lang="en-GB" i="1" dirty="0" err="1"/>
              <a:t>Eikinskjaldi</a:t>
            </a:r>
            <a:r>
              <a:rPr lang="en-GB" i="1" dirty="0"/>
              <a:t>,</a:t>
            </a:r>
            <a:br>
              <a:rPr lang="en-GB" i="1" dirty="0"/>
            </a:br>
            <a:r>
              <a:rPr lang="en-GB" i="1" dirty="0" err="1"/>
              <a:t>Fjalar</a:t>
            </a:r>
            <a:r>
              <a:rPr lang="en-GB" i="1" dirty="0"/>
              <a:t> and </a:t>
            </a:r>
            <a:r>
              <a:rPr lang="en-GB" i="1" dirty="0" err="1"/>
              <a:t>Frosti</a:t>
            </a:r>
            <a:r>
              <a:rPr lang="en-GB" i="1" dirty="0"/>
              <a:t>, | Finn and </a:t>
            </a:r>
            <a:r>
              <a:rPr lang="en-GB" i="1" dirty="0" err="1"/>
              <a:t>Ginnar</a:t>
            </a:r>
            <a:r>
              <a:rPr lang="en-GB" i="1" dirty="0"/>
              <a:t>;</a:t>
            </a:r>
            <a:br>
              <a:rPr lang="en-GB" i="1" dirty="0"/>
            </a:br>
            <a:r>
              <a:rPr lang="en-GB" i="1" dirty="0"/>
              <a:t>So for all time | shall the tale be known,</a:t>
            </a:r>
            <a:br>
              <a:rPr lang="en-GB" i="1" dirty="0"/>
            </a:br>
            <a:r>
              <a:rPr lang="en-GB" i="1" dirty="0"/>
              <a:t>The list of all | the forbears of </a:t>
            </a:r>
            <a:r>
              <a:rPr lang="en-GB" i="1" dirty="0" err="1">
                <a:hlinkClick r:id="rId25" tooltip="Lofar"/>
              </a:rPr>
              <a:t>Lofar</a:t>
            </a:r>
            <a:r>
              <a:rPr lang="en-GB" i="1" dirty="0"/>
              <a:t>.</a:t>
            </a:r>
          </a:p>
          <a:p>
            <a:pPr marL="0" indent="0">
              <a:buNone/>
            </a:pPr>
            <a:endParaRPr lang="en-GB" dirty="0"/>
          </a:p>
        </p:txBody>
      </p:sp>
      <p:sp>
        <p:nvSpPr>
          <p:cNvPr id="8" name="Slide Number Placeholder 6">
            <a:extLst>
              <a:ext uri="{FF2B5EF4-FFF2-40B4-BE49-F238E27FC236}">
                <a16:creationId xmlns:a16="http://schemas.microsoft.com/office/drawing/2014/main" id="{4FFEBE89-A343-467F-8544-12A29B783EAD}"/>
              </a:ext>
            </a:extLst>
          </p:cNvPr>
          <p:cNvSpPr>
            <a:spLocks noGrp="1"/>
          </p:cNvSpPr>
          <p:nvPr>
            <p:ph type="sldNum" sz="quarter" idx="12"/>
          </p:nvPr>
        </p:nvSpPr>
        <p:spPr>
          <a:xfrm>
            <a:off x="10769600" y="6160656"/>
            <a:ext cx="842817" cy="413038"/>
          </a:xfrm>
        </p:spPr>
        <p:txBody>
          <a:bodyPr/>
          <a:lstStyle/>
          <a:p>
            <a:fld id="{E718203D-D17C-45A4-B169-79A6A80EB81C}" type="slidenum">
              <a:rPr lang="en-GB" sz="4400" smtClean="0"/>
              <a:t>11</a:t>
            </a:fld>
            <a:endParaRPr lang="en-GB" dirty="0"/>
          </a:p>
        </p:txBody>
      </p:sp>
    </p:spTree>
    <p:extLst>
      <p:ext uri="{BB962C8B-B14F-4D97-AF65-F5344CB8AC3E}">
        <p14:creationId xmlns:p14="http://schemas.microsoft.com/office/powerpoint/2010/main" val="2757091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7962472" y="513708"/>
            <a:ext cx="3904180" cy="5663255"/>
          </a:xfrm>
        </p:spPr>
        <p:txBody>
          <a:bodyPr>
            <a:normAutofit lnSpcReduction="10000"/>
          </a:bodyPr>
          <a:lstStyle/>
          <a:p>
            <a:r>
              <a:rPr lang="en-GB" dirty="0"/>
              <a:t>Origin of name Middle Earth; also concept that it was our world before</a:t>
            </a:r>
          </a:p>
          <a:p>
            <a:r>
              <a:rPr lang="en-GB" dirty="0"/>
              <a:t>OE Christ:</a:t>
            </a:r>
          </a:p>
          <a:p>
            <a:r>
              <a:rPr lang="en-GB" dirty="0" err="1"/>
              <a:t>Eala</a:t>
            </a:r>
            <a:r>
              <a:rPr lang="en-GB" dirty="0"/>
              <a:t> </a:t>
            </a:r>
            <a:r>
              <a:rPr lang="en-GB" dirty="0" err="1"/>
              <a:t>Earendel</a:t>
            </a:r>
            <a:r>
              <a:rPr lang="en-GB" dirty="0"/>
              <a:t> </a:t>
            </a:r>
            <a:r>
              <a:rPr lang="en-GB" dirty="0" err="1"/>
              <a:t>engla</a:t>
            </a:r>
            <a:r>
              <a:rPr lang="en-GB" dirty="0"/>
              <a:t> </a:t>
            </a:r>
            <a:r>
              <a:rPr lang="en-GB" dirty="0" err="1"/>
              <a:t>beorhgtast</a:t>
            </a:r>
            <a:r>
              <a:rPr lang="en-GB" dirty="0"/>
              <a:t> </a:t>
            </a:r>
            <a:r>
              <a:rPr lang="en-GB" dirty="0" err="1"/>
              <a:t>ofer</a:t>
            </a:r>
            <a:r>
              <a:rPr lang="en-GB" dirty="0"/>
              <a:t> </a:t>
            </a:r>
            <a:r>
              <a:rPr lang="en-GB" dirty="0" err="1"/>
              <a:t>middangeard</a:t>
            </a:r>
            <a:r>
              <a:rPr lang="en-GB" dirty="0"/>
              <a:t> </a:t>
            </a:r>
            <a:r>
              <a:rPr lang="en-GB" dirty="0" err="1"/>
              <a:t>monnum</a:t>
            </a:r>
            <a:r>
              <a:rPr lang="en-GB" dirty="0"/>
              <a:t> </a:t>
            </a:r>
            <a:r>
              <a:rPr lang="en-GB" dirty="0" err="1"/>
              <a:t>sended</a:t>
            </a:r>
            <a:r>
              <a:rPr lang="en-GB" dirty="0"/>
              <a:t> (Hail </a:t>
            </a:r>
            <a:r>
              <a:rPr lang="en-GB" dirty="0" err="1"/>
              <a:t>Earendel</a:t>
            </a:r>
            <a:r>
              <a:rPr lang="en-GB" dirty="0"/>
              <a:t>, the brightest of angels sent to the world of men)</a:t>
            </a:r>
          </a:p>
          <a:p>
            <a:r>
              <a:rPr lang="en-GB" dirty="0"/>
              <a:t>Also in Piers </a:t>
            </a:r>
            <a:r>
              <a:rPr lang="en-GB" dirty="0" err="1"/>
              <a:t>Plowman</a:t>
            </a:r>
            <a:r>
              <a:rPr lang="en-GB" dirty="0"/>
              <a:t> – mid-point between heaven and hell</a:t>
            </a:r>
          </a:p>
        </p:txBody>
      </p:sp>
      <p:pic>
        <p:nvPicPr>
          <p:cNvPr id="1026" name="Picture 2" descr="http://blog.lefigaro.fr/hightech/middle-earth-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412" y="626479"/>
            <a:ext cx="7400645" cy="555048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6">
            <a:extLst>
              <a:ext uri="{FF2B5EF4-FFF2-40B4-BE49-F238E27FC236}">
                <a16:creationId xmlns:a16="http://schemas.microsoft.com/office/drawing/2014/main" id="{472D4535-3805-4F62-9F3A-70A91A00D579}"/>
              </a:ext>
            </a:extLst>
          </p:cNvPr>
          <p:cNvSpPr>
            <a:spLocks noGrp="1"/>
          </p:cNvSpPr>
          <p:nvPr>
            <p:ph type="sldNum" sz="quarter" idx="12"/>
          </p:nvPr>
        </p:nvSpPr>
        <p:spPr>
          <a:xfrm>
            <a:off x="10769600" y="6160656"/>
            <a:ext cx="842817" cy="413038"/>
          </a:xfrm>
        </p:spPr>
        <p:txBody>
          <a:bodyPr/>
          <a:lstStyle/>
          <a:p>
            <a:fld id="{E718203D-D17C-45A4-B169-79A6A80EB81C}" type="slidenum">
              <a:rPr lang="en-GB" sz="4400" smtClean="0"/>
              <a:t>12</a:t>
            </a:fld>
            <a:endParaRPr lang="en-GB" dirty="0"/>
          </a:p>
        </p:txBody>
      </p:sp>
    </p:spTree>
    <p:extLst>
      <p:ext uri="{BB962C8B-B14F-4D97-AF65-F5344CB8AC3E}">
        <p14:creationId xmlns:p14="http://schemas.microsoft.com/office/powerpoint/2010/main" val="34241839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7962472" y="513708"/>
            <a:ext cx="3904180" cy="5663255"/>
          </a:xfrm>
        </p:spPr>
        <p:txBody>
          <a:bodyPr>
            <a:normAutofit/>
          </a:bodyPr>
          <a:lstStyle/>
          <a:p>
            <a:r>
              <a:rPr lang="en-GB" dirty="0"/>
              <a:t>Farah Mendelsohn places </a:t>
            </a:r>
            <a:r>
              <a:rPr lang="en-GB" i="1" dirty="0"/>
              <a:t>Lord of the Rings </a:t>
            </a:r>
            <a:r>
              <a:rPr lang="en-GB" dirty="0"/>
              <a:t>as a portal fantasy.</a:t>
            </a:r>
          </a:p>
          <a:p>
            <a:r>
              <a:rPr lang="en-GB" dirty="0"/>
              <a:t>Does this definition of fantasy work? Why or why not?</a:t>
            </a:r>
          </a:p>
          <a:p>
            <a:r>
              <a:rPr lang="en-GB" dirty="0"/>
              <a:t>What other definitions of fantasy might also be appropriate?</a:t>
            </a:r>
          </a:p>
          <a:p>
            <a:r>
              <a:rPr lang="en-GB" dirty="0"/>
              <a:t>Does </a:t>
            </a:r>
            <a:r>
              <a:rPr lang="en-GB" dirty="0" err="1"/>
              <a:t>Tokien’s</a:t>
            </a:r>
            <a:r>
              <a:rPr lang="en-GB" dirty="0"/>
              <a:t> Catholicism come through in his writing?</a:t>
            </a:r>
          </a:p>
        </p:txBody>
      </p:sp>
      <p:pic>
        <p:nvPicPr>
          <p:cNvPr id="1026" name="Picture 2" descr="http://blog.lefigaro.fr/hightech/middle-earth-ma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6412" y="626479"/>
            <a:ext cx="7400645" cy="5550484"/>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6">
            <a:extLst>
              <a:ext uri="{FF2B5EF4-FFF2-40B4-BE49-F238E27FC236}">
                <a16:creationId xmlns:a16="http://schemas.microsoft.com/office/drawing/2014/main" id="{4E0B26F3-E448-46B5-82ED-D242D7014CFE}"/>
              </a:ext>
            </a:extLst>
          </p:cNvPr>
          <p:cNvSpPr>
            <a:spLocks noGrp="1"/>
          </p:cNvSpPr>
          <p:nvPr>
            <p:ph type="sldNum" sz="quarter" idx="12"/>
          </p:nvPr>
        </p:nvSpPr>
        <p:spPr>
          <a:xfrm>
            <a:off x="10769600" y="6160656"/>
            <a:ext cx="842817" cy="413038"/>
          </a:xfrm>
        </p:spPr>
        <p:txBody>
          <a:bodyPr/>
          <a:lstStyle/>
          <a:p>
            <a:fld id="{E718203D-D17C-45A4-B169-79A6A80EB81C}" type="slidenum">
              <a:rPr lang="en-GB" sz="4400" smtClean="0"/>
              <a:t>13</a:t>
            </a:fld>
            <a:endParaRPr lang="en-GB" dirty="0"/>
          </a:p>
        </p:txBody>
      </p:sp>
    </p:spTree>
    <p:extLst>
      <p:ext uri="{BB962C8B-B14F-4D97-AF65-F5344CB8AC3E}">
        <p14:creationId xmlns:p14="http://schemas.microsoft.com/office/powerpoint/2010/main" val="5616348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r>
              <a:rPr lang="en-GB" dirty="0"/>
              <a:t>Portal quest fantasy</a:t>
            </a:r>
          </a:p>
        </p:txBody>
      </p:sp>
      <p:sp>
        <p:nvSpPr>
          <p:cNvPr id="6" name="Content Placeholder 5"/>
          <p:cNvSpPr>
            <a:spLocks noGrp="1"/>
          </p:cNvSpPr>
          <p:nvPr>
            <p:ph idx="1"/>
          </p:nvPr>
        </p:nvSpPr>
        <p:spPr/>
        <p:txBody>
          <a:bodyPr/>
          <a:lstStyle/>
          <a:p>
            <a:endParaRPr lang="en-GB" dirty="0"/>
          </a:p>
          <a:p>
            <a:r>
              <a:rPr lang="en-GB" dirty="0"/>
              <a:t>Shire represents pragmatism; moving away from the centre on “the quest” is, according to Mendelsohn, the portal.</a:t>
            </a:r>
          </a:p>
          <a:p>
            <a:endParaRPr lang="en-GB" dirty="0"/>
          </a:p>
          <a:p>
            <a:r>
              <a:rPr lang="en-GB" dirty="0"/>
              <a:t>Intrusive Fantasy – Gandalf/ </a:t>
            </a:r>
            <a:r>
              <a:rPr lang="en-GB" dirty="0" err="1"/>
              <a:t>Sauron</a:t>
            </a:r>
            <a:endParaRPr lang="en-GB" dirty="0"/>
          </a:p>
          <a:p>
            <a:r>
              <a:rPr lang="en-GB" dirty="0"/>
              <a:t>Immersive fantasy – perhaps THE immersive fantasy</a:t>
            </a:r>
          </a:p>
        </p:txBody>
      </p:sp>
      <p:sp>
        <p:nvSpPr>
          <p:cNvPr id="7" name="Slide Number Placeholder 6">
            <a:extLst>
              <a:ext uri="{FF2B5EF4-FFF2-40B4-BE49-F238E27FC236}">
                <a16:creationId xmlns:a16="http://schemas.microsoft.com/office/drawing/2014/main" id="{CED783CC-3E59-4D81-8EE5-4C3B95A890B9}"/>
              </a:ext>
            </a:extLst>
          </p:cNvPr>
          <p:cNvSpPr>
            <a:spLocks noGrp="1"/>
          </p:cNvSpPr>
          <p:nvPr>
            <p:ph type="sldNum" sz="quarter" idx="12"/>
          </p:nvPr>
        </p:nvSpPr>
        <p:spPr>
          <a:xfrm>
            <a:off x="10769600" y="6160656"/>
            <a:ext cx="842817" cy="413038"/>
          </a:xfrm>
        </p:spPr>
        <p:txBody>
          <a:bodyPr/>
          <a:lstStyle/>
          <a:p>
            <a:fld id="{E718203D-D17C-45A4-B169-79A6A80EB81C}" type="slidenum">
              <a:rPr lang="en-GB" sz="4400" smtClean="0"/>
              <a:t>14</a:t>
            </a:fld>
            <a:endParaRPr lang="en-GB" dirty="0"/>
          </a:p>
        </p:txBody>
      </p:sp>
    </p:spTree>
    <p:extLst>
      <p:ext uri="{BB962C8B-B14F-4D97-AF65-F5344CB8AC3E}">
        <p14:creationId xmlns:p14="http://schemas.microsoft.com/office/powerpoint/2010/main" val="38895931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6" name="Content Placeholder 5"/>
          <p:cNvSpPr>
            <a:spLocks noGrp="1"/>
          </p:cNvSpPr>
          <p:nvPr>
            <p:ph idx="1"/>
          </p:nvPr>
        </p:nvSpPr>
        <p:spPr/>
        <p:txBody>
          <a:bodyPr/>
          <a:lstStyle/>
          <a:p>
            <a:r>
              <a:rPr lang="en-GB" dirty="0"/>
              <a:t>Michael Moorcock</a:t>
            </a:r>
          </a:p>
          <a:p>
            <a:r>
              <a:rPr lang="en-GB" dirty="0"/>
              <a:t>“Tolkien cannot bring himself to get close to his </a:t>
            </a:r>
            <a:r>
              <a:rPr lang="en-GB" dirty="0" err="1"/>
              <a:t>proles</a:t>
            </a:r>
            <a:r>
              <a:rPr lang="en-GB" dirty="0"/>
              <a:t> and their satanic leaders – if </a:t>
            </a:r>
            <a:r>
              <a:rPr lang="en-GB" dirty="0" err="1"/>
              <a:t>Sauron</a:t>
            </a:r>
            <a:r>
              <a:rPr lang="en-GB" dirty="0"/>
              <a:t> and co are quite as evil as we’re told. After all, anyone who hates hobbits can’t be all bad”</a:t>
            </a:r>
          </a:p>
          <a:p>
            <a:endParaRPr lang="en-GB" dirty="0"/>
          </a:p>
          <a:p>
            <a:r>
              <a:rPr lang="en-GB" dirty="0"/>
              <a:t>Also his misogynistic approach and flowery writing</a:t>
            </a:r>
          </a:p>
        </p:txBody>
      </p:sp>
      <p:sp>
        <p:nvSpPr>
          <p:cNvPr id="7" name="Slide Number Placeholder 6">
            <a:extLst>
              <a:ext uri="{FF2B5EF4-FFF2-40B4-BE49-F238E27FC236}">
                <a16:creationId xmlns:a16="http://schemas.microsoft.com/office/drawing/2014/main" id="{733EDCB8-04D5-4C83-B855-32A38F7DF321}"/>
              </a:ext>
            </a:extLst>
          </p:cNvPr>
          <p:cNvSpPr>
            <a:spLocks noGrp="1"/>
          </p:cNvSpPr>
          <p:nvPr>
            <p:ph type="sldNum" sz="quarter" idx="12"/>
          </p:nvPr>
        </p:nvSpPr>
        <p:spPr>
          <a:xfrm>
            <a:off x="10769600" y="6160656"/>
            <a:ext cx="842817" cy="413038"/>
          </a:xfrm>
        </p:spPr>
        <p:txBody>
          <a:bodyPr/>
          <a:lstStyle/>
          <a:p>
            <a:fld id="{E718203D-D17C-45A4-B169-79A6A80EB81C}" type="slidenum">
              <a:rPr lang="en-GB" sz="4400" smtClean="0"/>
              <a:t>15</a:t>
            </a:fld>
            <a:endParaRPr lang="en-GB" dirty="0"/>
          </a:p>
        </p:txBody>
      </p:sp>
    </p:spTree>
    <p:extLst>
      <p:ext uri="{BB962C8B-B14F-4D97-AF65-F5344CB8AC3E}">
        <p14:creationId xmlns:p14="http://schemas.microsoft.com/office/powerpoint/2010/main" val="67354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76942" y="55187"/>
            <a:ext cx="10515600" cy="1325563"/>
          </a:xfrm>
        </p:spPr>
        <p:txBody>
          <a:bodyPr/>
          <a:lstStyle/>
          <a:p>
            <a:r>
              <a:rPr lang="en-GB" dirty="0"/>
              <a:t>Tolkien’s creation myth</a:t>
            </a:r>
          </a:p>
        </p:txBody>
      </p:sp>
      <p:sp>
        <p:nvSpPr>
          <p:cNvPr id="6" name="Content Placeholder 5"/>
          <p:cNvSpPr>
            <a:spLocks noGrp="1"/>
          </p:cNvSpPr>
          <p:nvPr>
            <p:ph idx="1"/>
          </p:nvPr>
        </p:nvSpPr>
        <p:spPr>
          <a:xfrm>
            <a:off x="369495" y="1479478"/>
            <a:ext cx="7089543" cy="5198723"/>
          </a:xfrm>
        </p:spPr>
        <p:txBody>
          <a:bodyPr>
            <a:normAutofit fontScale="92500" lnSpcReduction="20000"/>
          </a:bodyPr>
          <a:lstStyle/>
          <a:p>
            <a:r>
              <a:rPr lang="en-GB" dirty="0"/>
              <a:t>The </a:t>
            </a:r>
            <a:r>
              <a:rPr lang="en-GB" dirty="0" err="1"/>
              <a:t>Valarian</a:t>
            </a:r>
            <a:r>
              <a:rPr lang="en-GB" dirty="0"/>
              <a:t> Age (Genesis) Events that precede the First Age</a:t>
            </a:r>
          </a:p>
          <a:p>
            <a:r>
              <a:rPr lang="en-GB" dirty="0"/>
              <a:t>The All-father (</a:t>
            </a:r>
            <a:r>
              <a:rPr lang="en-GB" dirty="0" err="1"/>
              <a:t>Eru</a:t>
            </a:r>
            <a:r>
              <a:rPr lang="en-GB" dirty="0"/>
              <a:t> </a:t>
            </a:r>
            <a:r>
              <a:rPr lang="en-GB" dirty="0" err="1"/>
              <a:t>Ilúvatar</a:t>
            </a:r>
            <a:r>
              <a:rPr lang="en-GB" dirty="0"/>
              <a:t>) brings things into creation with themes sung by the </a:t>
            </a:r>
            <a:r>
              <a:rPr lang="en-GB" dirty="0" err="1"/>
              <a:t>Ainur</a:t>
            </a:r>
            <a:r>
              <a:rPr lang="en-GB" dirty="0"/>
              <a:t> in the chorus of creation. The </a:t>
            </a:r>
            <a:r>
              <a:rPr lang="en-GB" dirty="0" err="1"/>
              <a:t>Ainur</a:t>
            </a:r>
            <a:r>
              <a:rPr lang="en-GB" dirty="0"/>
              <a:t> are divided into two classes: the Greater </a:t>
            </a:r>
            <a:r>
              <a:rPr lang="en-GB" dirty="0" err="1"/>
              <a:t>Valar</a:t>
            </a:r>
            <a:r>
              <a:rPr lang="en-GB" dirty="0"/>
              <a:t> and the lesser </a:t>
            </a:r>
            <a:r>
              <a:rPr lang="en-GB" dirty="0" err="1"/>
              <a:t>Maiar</a:t>
            </a:r>
            <a:endParaRPr lang="en-GB" dirty="0"/>
          </a:p>
          <a:p>
            <a:r>
              <a:rPr lang="en-GB" dirty="0" err="1"/>
              <a:t>Melkor</a:t>
            </a:r>
            <a:r>
              <a:rPr lang="en-GB" dirty="0"/>
              <a:t> was the most powerful of the </a:t>
            </a:r>
            <a:r>
              <a:rPr lang="en-GB" dirty="0" err="1"/>
              <a:t>Ainur</a:t>
            </a:r>
            <a:r>
              <a:rPr lang="en-GB" dirty="0"/>
              <a:t>, but turned to darkness and became </a:t>
            </a:r>
            <a:r>
              <a:rPr lang="en-GB" dirty="0" err="1"/>
              <a:t>Morgoth</a:t>
            </a:r>
            <a:r>
              <a:rPr lang="en-GB" dirty="0"/>
              <a:t>, from whom all evil in the world of Middle-earth ultimately stems. </a:t>
            </a:r>
            <a:r>
              <a:rPr lang="en-GB" dirty="0" err="1"/>
              <a:t>Sauron</a:t>
            </a:r>
            <a:r>
              <a:rPr lang="en-GB" dirty="0"/>
              <a:t>, one of the </a:t>
            </a:r>
            <a:r>
              <a:rPr lang="en-GB" dirty="0" err="1"/>
              <a:t>Maiar</a:t>
            </a:r>
            <a:r>
              <a:rPr lang="en-GB" dirty="0"/>
              <a:t>, betrayed his kind and became </a:t>
            </a:r>
            <a:r>
              <a:rPr lang="en-GB" dirty="0" err="1"/>
              <a:t>Morgoth's</a:t>
            </a:r>
            <a:r>
              <a:rPr lang="en-GB" dirty="0"/>
              <a:t> principal lieutenant.</a:t>
            </a:r>
          </a:p>
          <a:p>
            <a:r>
              <a:rPr lang="en-GB" dirty="0"/>
              <a:t> </a:t>
            </a:r>
            <a:r>
              <a:rPr lang="en-GB" dirty="0" err="1"/>
              <a:t>Melkor</a:t>
            </a:r>
            <a:r>
              <a:rPr lang="en-GB" dirty="0"/>
              <a:t> was too proud to admit that his creations were simply discoveries wholly made possible by, and therefore “belonging” to, </a:t>
            </a:r>
            <a:r>
              <a:rPr lang="en-GB" dirty="0" err="1"/>
              <a:t>Eru</a:t>
            </a:r>
            <a:r>
              <a:rPr lang="en-GB" dirty="0"/>
              <a:t>. Instead, </a:t>
            </a:r>
            <a:r>
              <a:rPr lang="en-GB" dirty="0" err="1"/>
              <a:t>Melkor</a:t>
            </a:r>
            <a:r>
              <a:rPr lang="en-GB" dirty="0"/>
              <a:t> aspired to the level of </a:t>
            </a:r>
            <a:r>
              <a:rPr lang="en-GB" dirty="0" err="1"/>
              <a:t>Eru</a:t>
            </a:r>
            <a:r>
              <a:rPr lang="en-GB" dirty="0"/>
              <a:t>, the true Creator of all possibilities.</a:t>
            </a:r>
          </a:p>
        </p:txBody>
      </p:sp>
      <p:pic>
        <p:nvPicPr>
          <p:cNvPr id="3" name="Picture 2"/>
          <p:cNvPicPr>
            <a:picLocks noChangeAspect="1"/>
          </p:cNvPicPr>
          <p:nvPr/>
        </p:nvPicPr>
        <p:blipFill>
          <a:blip r:embed="rId4"/>
          <a:stretch>
            <a:fillRect/>
          </a:stretch>
        </p:blipFill>
        <p:spPr>
          <a:xfrm>
            <a:off x="7828533" y="1216631"/>
            <a:ext cx="3993972" cy="3993972"/>
          </a:xfrm>
          <a:prstGeom prst="rect">
            <a:avLst/>
          </a:prstGeom>
        </p:spPr>
      </p:pic>
      <p:sp>
        <p:nvSpPr>
          <p:cNvPr id="7" name="Slide Number Placeholder 6">
            <a:extLst>
              <a:ext uri="{FF2B5EF4-FFF2-40B4-BE49-F238E27FC236}">
                <a16:creationId xmlns:a16="http://schemas.microsoft.com/office/drawing/2014/main" id="{6731CA62-CFB4-4CCE-9BD7-843A17CFA0F7}"/>
              </a:ext>
            </a:extLst>
          </p:cNvPr>
          <p:cNvSpPr>
            <a:spLocks noGrp="1"/>
          </p:cNvSpPr>
          <p:nvPr>
            <p:ph type="sldNum" sz="quarter" idx="12"/>
          </p:nvPr>
        </p:nvSpPr>
        <p:spPr>
          <a:xfrm>
            <a:off x="10769600" y="6160656"/>
            <a:ext cx="842817" cy="413038"/>
          </a:xfrm>
        </p:spPr>
        <p:txBody>
          <a:bodyPr/>
          <a:lstStyle/>
          <a:p>
            <a:fld id="{E718203D-D17C-45A4-B169-79A6A80EB81C}" type="slidenum">
              <a:rPr lang="en-GB" sz="4400" smtClean="0"/>
              <a:t>16</a:t>
            </a:fld>
            <a:endParaRPr lang="en-GB" dirty="0"/>
          </a:p>
        </p:txBody>
      </p:sp>
    </p:spTree>
    <p:extLst>
      <p:ext uri="{BB962C8B-B14F-4D97-AF65-F5344CB8AC3E}">
        <p14:creationId xmlns:p14="http://schemas.microsoft.com/office/powerpoint/2010/main" val="21193909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76942" y="55187"/>
            <a:ext cx="10515600" cy="1325563"/>
          </a:xfrm>
        </p:spPr>
        <p:txBody>
          <a:bodyPr/>
          <a:lstStyle/>
          <a:p>
            <a:r>
              <a:rPr lang="en-GB" dirty="0"/>
              <a:t>Some really bad villains</a:t>
            </a:r>
          </a:p>
        </p:txBody>
      </p:sp>
      <p:sp>
        <p:nvSpPr>
          <p:cNvPr id="6" name="Content Placeholder 5"/>
          <p:cNvSpPr>
            <a:spLocks noGrp="1"/>
          </p:cNvSpPr>
          <p:nvPr>
            <p:ph idx="1"/>
          </p:nvPr>
        </p:nvSpPr>
        <p:spPr>
          <a:xfrm>
            <a:off x="8718390" y="4574918"/>
            <a:ext cx="3162100" cy="1612215"/>
          </a:xfrm>
        </p:spPr>
        <p:txBody>
          <a:bodyPr>
            <a:normAutofit fontScale="92500" lnSpcReduction="10000"/>
          </a:bodyPr>
          <a:lstStyle/>
          <a:p>
            <a:r>
              <a:rPr lang="en-GB" sz="1600" dirty="0">
                <a:hlinkClick r:id="rId4"/>
              </a:rPr>
              <a:t>http://www.tickld.com/x/jaw/5-tolkien-villains-too-intense-for-the-big-screen?utm_content=inf_10_93_2&amp;utm_source=tickld&amp;utm_medium=facebook&amp;utm_campaign=contentse&amp;tse_id=INF_d459b31b60484dd18de3215144252cb4</a:t>
            </a:r>
            <a:endParaRPr lang="en-GB" sz="1600" dirty="0"/>
          </a:p>
          <a:p>
            <a:endParaRPr lang="en-GB" sz="1600" dirty="0"/>
          </a:p>
        </p:txBody>
      </p:sp>
      <p:sp>
        <p:nvSpPr>
          <p:cNvPr id="7" name="Slide Number Placeholder 6">
            <a:extLst>
              <a:ext uri="{FF2B5EF4-FFF2-40B4-BE49-F238E27FC236}">
                <a16:creationId xmlns:a16="http://schemas.microsoft.com/office/drawing/2014/main" id="{47994E83-6965-4278-9A5A-E70ECC4378B6}"/>
              </a:ext>
            </a:extLst>
          </p:cNvPr>
          <p:cNvSpPr>
            <a:spLocks noGrp="1"/>
          </p:cNvSpPr>
          <p:nvPr>
            <p:ph type="sldNum" sz="quarter" idx="12"/>
          </p:nvPr>
        </p:nvSpPr>
        <p:spPr>
          <a:xfrm>
            <a:off x="10769600" y="6160656"/>
            <a:ext cx="842817" cy="413038"/>
          </a:xfrm>
        </p:spPr>
        <p:txBody>
          <a:bodyPr/>
          <a:lstStyle/>
          <a:p>
            <a:fld id="{E718203D-D17C-45A4-B169-79A6A80EB81C}" type="slidenum">
              <a:rPr lang="en-GB" sz="4400" smtClean="0"/>
              <a:t>17</a:t>
            </a:fld>
            <a:endParaRPr lang="en-GB" dirty="0"/>
          </a:p>
        </p:txBody>
      </p:sp>
      <p:pic>
        <p:nvPicPr>
          <p:cNvPr id="4" name="Picture 3" descr="A picture containing outdoor, nature&#10;&#10;Description generated with very high confidence">
            <a:extLst>
              <a:ext uri="{FF2B5EF4-FFF2-40B4-BE49-F238E27FC236}">
                <a16:creationId xmlns:a16="http://schemas.microsoft.com/office/drawing/2014/main" id="{D47711F9-DF7F-46C7-ABF7-BB4C5B7FCA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6942" y="1283233"/>
            <a:ext cx="2682209" cy="2145767"/>
          </a:xfrm>
          <a:prstGeom prst="rect">
            <a:avLst/>
          </a:prstGeom>
        </p:spPr>
      </p:pic>
      <p:pic>
        <p:nvPicPr>
          <p:cNvPr id="8" name="Picture 7">
            <a:extLst>
              <a:ext uri="{FF2B5EF4-FFF2-40B4-BE49-F238E27FC236}">
                <a16:creationId xmlns:a16="http://schemas.microsoft.com/office/drawing/2014/main" id="{F0860437-7DAF-4EAA-90D2-5D5553561BCC}"/>
              </a:ext>
            </a:extLst>
          </p:cNvPr>
          <p:cNvPicPr>
            <a:picLocks noChangeAspect="1"/>
          </p:cNvPicPr>
          <p:nvPr/>
        </p:nvPicPr>
        <p:blipFill>
          <a:blip r:embed="rId6"/>
          <a:stretch>
            <a:fillRect/>
          </a:stretch>
        </p:blipFill>
        <p:spPr>
          <a:xfrm>
            <a:off x="3836093" y="1283233"/>
            <a:ext cx="4876983" cy="2099053"/>
          </a:xfrm>
          <a:prstGeom prst="rect">
            <a:avLst/>
          </a:prstGeom>
        </p:spPr>
      </p:pic>
      <p:pic>
        <p:nvPicPr>
          <p:cNvPr id="9" name="Picture 8">
            <a:extLst>
              <a:ext uri="{FF2B5EF4-FFF2-40B4-BE49-F238E27FC236}">
                <a16:creationId xmlns:a16="http://schemas.microsoft.com/office/drawing/2014/main" id="{3DABF21F-DE69-48CE-AC24-2F688DF92EB2}"/>
              </a:ext>
            </a:extLst>
          </p:cNvPr>
          <p:cNvPicPr>
            <a:picLocks noChangeAspect="1"/>
          </p:cNvPicPr>
          <p:nvPr/>
        </p:nvPicPr>
        <p:blipFill>
          <a:blip r:embed="rId7"/>
          <a:stretch>
            <a:fillRect/>
          </a:stretch>
        </p:blipFill>
        <p:spPr>
          <a:xfrm>
            <a:off x="9089227" y="641616"/>
            <a:ext cx="2726622" cy="3429000"/>
          </a:xfrm>
          <a:prstGeom prst="rect">
            <a:avLst/>
          </a:prstGeom>
        </p:spPr>
      </p:pic>
      <p:pic>
        <p:nvPicPr>
          <p:cNvPr id="10" name="Picture 9">
            <a:extLst>
              <a:ext uri="{FF2B5EF4-FFF2-40B4-BE49-F238E27FC236}">
                <a16:creationId xmlns:a16="http://schemas.microsoft.com/office/drawing/2014/main" id="{414F4E98-8B6F-4ADD-8865-0E396A27002B}"/>
              </a:ext>
            </a:extLst>
          </p:cNvPr>
          <p:cNvPicPr>
            <a:picLocks noChangeAspect="1"/>
          </p:cNvPicPr>
          <p:nvPr/>
        </p:nvPicPr>
        <p:blipFill>
          <a:blip r:embed="rId8"/>
          <a:stretch>
            <a:fillRect/>
          </a:stretch>
        </p:blipFill>
        <p:spPr>
          <a:xfrm>
            <a:off x="576942" y="3846908"/>
            <a:ext cx="3554631" cy="2690145"/>
          </a:xfrm>
          <a:prstGeom prst="rect">
            <a:avLst/>
          </a:prstGeom>
        </p:spPr>
      </p:pic>
      <p:pic>
        <p:nvPicPr>
          <p:cNvPr id="11" name="Picture 10">
            <a:extLst>
              <a:ext uri="{FF2B5EF4-FFF2-40B4-BE49-F238E27FC236}">
                <a16:creationId xmlns:a16="http://schemas.microsoft.com/office/drawing/2014/main" id="{B754EC3F-4DB1-4CF5-BFEA-D4ABA90C9768}"/>
              </a:ext>
            </a:extLst>
          </p:cNvPr>
          <p:cNvPicPr>
            <a:picLocks noChangeAspect="1"/>
          </p:cNvPicPr>
          <p:nvPr/>
        </p:nvPicPr>
        <p:blipFill>
          <a:blip r:embed="rId9"/>
          <a:stretch>
            <a:fillRect/>
          </a:stretch>
        </p:blipFill>
        <p:spPr>
          <a:xfrm>
            <a:off x="4507724" y="4123542"/>
            <a:ext cx="4205352" cy="2450152"/>
          </a:xfrm>
          <a:prstGeom prst="rect">
            <a:avLst/>
          </a:prstGeom>
        </p:spPr>
      </p:pic>
    </p:spTree>
    <p:extLst>
      <p:ext uri="{BB962C8B-B14F-4D97-AF65-F5344CB8AC3E}">
        <p14:creationId xmlns:p14="http://schemas.microsoft.com/office/powerpoint/2010/main" val="30229107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88186" y="0"/>
            <a:ext cx="10515600" cy="1325563"/>
          </a:xfrm>
        </p:spPr>
        <p:txBody>
          <a:bodyPr/>
          <a:lstStyle/>
          <a:p>
            <a:r>
              <a:rPr lang="en-GB" dirty="0"/>
              <a:t>The </a:t>
            </a:r>
            <a:r>
              <a:rPr lang="en-GB" dirty="0" err="1"/>
              <a:t>Maiar</a:t>
            </a:r>
            <a:r>
              <a:rPr lang="en-GB" dirty="0"/>
              <a:t> and </a:t>
            </a:r>
            <a:r>
              <a:rPr lang="en-GB" dirty="0" err="1"/>
              <a:t>Istari</a:t>
            </a:r>
            <a:endParaRPr lang="en-GB" dirty="0"/>
          </a:p>
        </p:txBody>
      </p:sp>
      <p:sp>
        <p:nvSpPr>
          <p:cNvPr id="6" name="Content Placeholder 5"/>
          <p:cNvSpPr>
            <a:spLocks noGrp="1"/>
          </p:cNvSpPr>
          <p:nvPr>
            <p:ph idx="1"/>
          </p:nvPr>
        </p:nvSpPr>
        <p:spPr>
          <a:xfrm>
            <a:off x="5447229" y="970302"/>
            <a:ext cx="6487275" cy="5363226"/>
          </a:xfrm>
        </p:spPr>
        <p:txBody>
          <a:bodyPr>
            <a:normAutofit/>
          </a:bodyPr>
          <a:lstStyle/>
          <a:p>
            <a:r>
              <a:rPr lang="en-GB" dirty="0"/>
              <a:t>In the Third Age (around 1100), the </a:t>
            </a:r>
            <a:r>
              <a:rPr lang="en-GB" dirty="0" err="1"/>
              <a:t>Valar</a:t>
            </a:r>
            <a:r>
              <a:rPr lang="en-GB" dirty="0"/>
              <a:t> sent several </a:t>
            </a:r>
            <a:r>
              <a:rPr lang="en-GB" dirty="0" err="1"/>
              <a:t>Maiar</a:t>
            </a:r>
            <a:r>
              <a:rPr lang="en-GB" dirty="0"/>
              <a:t> to Middle-earth to help contest the evil of </a:t>
            </a:r>
            <a:r>
              <a:rPr lang="en-GB" dirty="0" err="1"/>
              <a:t>Sauron</a:t>
            </a:r>
            <a:r>
              <a:rPr lang="en-GB" dirty="0"/>
              <a:t>. Their mission was to guide elves and men by gaining trust and spreading knowledge, not by ruling them with fear and force. They were known as the </a:t>
            </a:r>
            <a:r>
              <a:rPr lang="en-GB" dirty="0" err="1"/>
              <a:t>Istari</a:t>
            </a:r>
            <a:r>
              <a:rPr lang="en-GB" dirty="0"/>
              <a:t>, or Wizards, and included Gandalf the Grey, </a:t>
            </a:r>
            <a:r>
              <a:rPr lang="en-GB" dirty="0" err="1"/>
              <a:t>Saruman</a:t>
            </a:r>
            <a:r>
              <a:rPr lang="en-GB" dirty="0"/>
              <a:t> the White, </a:t>
            </a:r>
            <a:r>
              <a:rPr lang="en-GB" dirty="0" err="1"/>
              <a:t>Radagast</a:t>
            </a:r>
            <a:r>
              <a:rPr lang="en-GB" dirty="0"/>
              <a:t> the Brown, and </a:t>
            </a:r>
            <a:r>
              <a:rPr lang="en-GB" dirty="0" err="1"/>
              <a:t>Alatar</a:t>
            </a:r>
            <a:r>
              <a:rPr lang="en-GB" dirty="0"/>
              <a:t> and </a:t>
            </a:r>
            <a:r>
              <a:rPr lang="en-GB" dirty="0" err="1"/>
              <a:t>Pallando</a:t>
            </a:r>
            <a:r>
              <a:rPr lang="en-GB" dirty="0"/>
              <a:t> the two Blue Wizards.</a:t>
            </a:r>
          </a:p>
          <a:p>
            <a:r>
              <a:rPr lang="en-GB" dirty="0"/>
              <a:t>Other </a:t>
            </a:r>
            <a:r>
              <a:rPr lang="en-GB" dirty="0" err="1"/>
              <a:t>Maiar</a:t>
            </a:r>
            <a:r>
              <a:rPr lang="en-GB" dirty="0"/>
              <a:t> spirits may include Tom </a:t>
            </a:r>
            <a:r>
              <a:rPr lang="en-GB" dirty="0" err="1"/>
              <a:t>Bombadil</a:t>
            </a:r>
            <a:r>
              <a:rPr lang="en-GB" dirty="0"/>
              <a:t> and </a:t>
            </a:r>
            <a:r>
              <a:rPr lang="en-GB" dirty="0" err="1"/>
              <a:t>Goldberry</a:t>
            </a:r>
            <a:endParaRPr lang="en-GB" dirty="0"/>
          </a:p>
        </p:txBody>
      </p:sp>
      <p:pic>
        <p:nvPicPr>
          <p:cNvPr id="3" name="Picture 2"/>
          <p:cNvPicPr>
            <a:picLocks noChangeAspect="1"/>
          </p:cNvPicPr>
          <p:nvPr/>
        </p:nvPicPr>
        <p:blipFill>
          <a:blip r:embed="rId4"/>
          <a:stretch>
            <a:fillRect/>
          </a:stretch>
        </p:blipFill>
        <p:spPr>
          <a:xfrm>
            <a:off x="427233" y="1708079"/>
            <a:ext cx="4762500" cy="3352800"/>
          </a:xfrm>
          <a:prstGeom prst="rect">
            <a:avLst/>
          </a:prstGeom>
        </p:spPr>
      </p:pic>
      <p:sp>
        <p:nvSpPr>
          <p:cNvPr id="7" name="Slide Number Placeholder 6">
            <a:extLst>
              <a:ext uri="{FF2B5EF4-FFF2-40B4-BE49-F238E27FC236}">
                <a16:creationId xmlns:a16="http://schemas.microsoft.com/office/drawing/2014/main" id="{2708EC59-795A-4012-B8B4-66205681DE6A}"/>
              </a:ext>
            </a:extLst>
          </p:cNvPr>
          <p:cNvSpPr>
            <a:spLocks noGrp="1"/>
          </p:cNvSpPr>
          <p:nvPr>
            <p:ph type="sldNum" sz="quarter" idx="12"/>
          </p:nvPr>
        </p:nvSpPr>
        <p:spPr>
          <a:xfrm>
            <a:off x="10769600" y="6160656"/>
            <a:ext cx="842817" cy="413038"/>
          </a:xfrm>
        </p:spPr>
        <p:txBody>
          <a:bodyPr/>
          <a:lstStyle/>
          <a:p>
            <a:fld id="{E718203D-D17C-45A4-B169-79A6A80EB81C}" type="slidenum">
              <a:rPr lang="en-GB" sz="4400" smtClean="0"/>
              <a:t>18</a:t>
            </a:fld>
            <a:endParaRPr lang="en-GB" dirty="0"/>
          </a:p>
        </p:txBody>
      </p:sp>
    </p:spTree>
    <p:extLst>
      <p:ext uri="{BB962C8B-B14F-4D97-AF65-F5344CB8AC3E}">
        <p14:creationId xmlns:p14="http://schemas.microsoft.com/office/powerpoint/2010/main" val="4057383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5753010" y="365125"/>
            <a:ext cx="5600790" cy="1325563"/>
          </a:xfrm>
        </p:spPr>
        <p:txBody>
          <a:bodyPr/>
          <a:lstStyle/>
          <a:p>
            <a:r>
              <a:rPr lang="en-GB" dirty="0"/>
              <a:t>Tom </a:t>
            </a:r>
            <a:r>
              <a:rPr lang="en-GB" dirty="0" err="1"/>
              <a:t>Bombadil</a:t>
            </a:r>
            <a:endParaRPr lang="en-GB" dirty="0"/>
          </a:p>
        </p:txBody>
      </p:sp>
      <p:sp>
        <p:nvSpPr>
          <p:cNvPr id="6" name="Content Placeholder 5"/>
          <p:cNvSpPr>
            <a:spLocks noGrp="1"/>
          </p:cNvSpPr>
          <p:nvPr>
            <p:ph idx="1"/>
          </p:nvPr>
        </p:nvSpPr>
        <p:spPr>
          <a:xfrm>
            <a:off x="516982" y="1686583"/>
            <a:ext cx="4577532" cy="4351338"/>
          </a:xfrm>
        </p:spPr>
        <p:txBody>
          <a:bodyPr>
            <a:normAutofit fontScale="92500" lnSpcReduction="10000"/>
          </a:bodyPr>
          <a:lstStyle/>
          <a:p>
            <a:pPr marL="0" indent="0">
              <a:buNone/>
            </a:pPr>
            <a:r>
              <a:rPr lang="en-GB" dirty="0"/>
              <a:t>"Old Tom </a:t>
            </a:r>
            <a:r>
              <a:rPr lang="en-GB" dirty="0" err="1"/>
              <a:t>Bombadil</a:t>
            </a:r>
            <a:r>
              <a:rPr lang="en-GB" dirty="0"/>
              <a:t> is a merry fellow;</a:t>
            </a:r>
          </a:p>
          <a:p>
            <a:pPr marL="0" indent="0">
              <a:buNone/>
            </a:pPr>
            <a:r>
              <a:rPr lang="en-GB" dirty="0"/>
              <a:t>Bright blue his jacket is, and his boots are yellow."</a:t>
            </a:r>
          </a:p>
          <a:p>
            <a:endParaRPr lang="en-GB" dirty="0"/>
          </a:p>
          <a:p>
            <a:endParaRPr lang="en-GB" dirty="0"/>
          </a:p>
          <a:p>
            <a:r>
              <a:rPr lang="en-GB" dirty="0"/>
              <a:t>Why do they keep leaving him out?</a:t>
            </a:r>
          </a:p>
          <a:p>
            <a:endParaRPr lang="en-GB" dirty="0"/>
          </a:p>
          <a:p>
            <a:r>
              <a:rPr lang="en-GB" dirty="0"/>
              <a:t>Student discussion/ presentation</a:t>
            </a:r>
          </a:p>
        </p:txBody>
      </p:sp>
      <p:pic>
        <p:nvPicPr>
          <p:cNvPr id="3" name="Picture 2"/>
          <p:cNvPicPr>
            <a:picLocks noChangeAspect="1"/>
          </p:cNvPicPr>
          <p:nvPr/>
        </p:nvPicPr>
        <p:blipFill>
          <a:blip r:embed="rId4"/>
          <a:stretch>
            <a:fillRect/>
          </a:stretch>
        </p:blipFill>
        <p:spPr>
          <a:xfrm>
            <a:off x="5753011" y="1686584"/>
            <a:ext cx="5783208" cy="4310714"/>
          </a:xfrm>
          <a:prstGeom prst="rect">
            <a:avLst/>
          </a:prstGeom>
        </p:spPr>
      </p:pic>
      <p:sp>
        <p:nvSpPr>
          <p:cNvPr id="7" name="Slide Number Placeholder 6">
            <a:extLst>
              <a:ext uri="{FF2B5EF4-FFF2-40B4-BE49-F238E27FC236}">
                <a16:creationId xmlns:a16="http://schemas.microsoft.com/office/drawing/2014/main" id="{E8F5E581-CA1B-4232-8B1E-6D603F3B08E4}"/>
              </a:ext>
            </a:extLst>
          </p:cNvPr>
          <p:cNvSpPr>
            <a:spLocks noGrp="1"/>
          </p:cNvSpPr>
          <p:nvPr>
            <p:ph type="sldNum" sz="quarter" idx="12"/>
          </p:nvPr>
        </p:nvSpPr>
        <p:spPr>
          <a:xfrm>
            <a:off x="10769600" y="6160656"/>
            <a:ext cx="842817" cy="413038"/>
          </a:xfrm>
        </p:spPr>
        <p:txBody>
          <a:bodyPr/>
          <a:lstStyle/>
          <a:p>
            <a:fld id="{E718203D-D17C-45A4-B169-79A6A80EB81C}" type="slidenum">
              <a:rPr lang="en-GB" sz="4400" smtClean="0"/>
              <a:t>19</a:t>
            </a:fld>
            <a:endParaRPr lang="en-GB" dirty="0"/>
          </a:p>
        </p:txBody>
      </p:sp>
    </p:spTree>
    <p:extLst>
      <p:ext uri="{BB962C8B-B14F-4D97-AF65-F5344CB8AC3E}">
        <p14:creationId xmlns:p14="http://schemas.microsoft.com/office/powerpoint/2010/main" val="1553646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GB" dirty="0"/>
              <a:t>Today’s session</a:t>
            </a:r>
          </a:p>
        </p:txBody>
      </p:sp>
      <p:sp>
        <p:nvSpPr>
          <p:cNvPr id="6" name="Content Placeholder 5"/>
          <p:cNvSpPr>
            <a:spLocks noGrp="1"/>
          </p:cNvSpPr>
          <p:nvPr>
            <p:ph idx="1"/>
          </p:nvPr>
        </p:nvSpPr>
        <p:spPr/>
        <p:txBody>
          <a:bodyPr>
            <a:normAutofit/>
          </a:bodyPr>
          <a:lstStyle/>
          <a:p>
            <a:pPr marL="0" indent="0">
              <a:buNone/>
            </a:pPr>
            <a:r>
              <a:rPr lang="en-GB" dirty="0"/>
              <a:t>Discussion of Tolkien’s life and the origins of Middle Earth</a:t>
            </a:r>
          </a:p>
          <a:p>
            <a:pPr marL="0" indent="0">
              <a:buNone/>
            </a:pPr>
            <a:r>
              <a:rPr lang="en-GB" dirty="0"/>
              <a:t>Student-led presentations and discussions on ideas and themes engaged in Tolkien’s world:</a:t>
            </a:r>
          </a:p>
          <a:p>
            <a:endParaRPr lang="en-GB" dirty="0"/>
          </a:p>
        </p:txBody>
      </p:sp>
      <p:sp>
        <p:nvSpPr>
          <p:cNvPr id="7" name="Slide Number Placeholder 6">
            <a:extLst>
              <a:ext uri="{FF2B5EF4-FFF2-40B4-BE49-F238E27FC236}">
                <a16:creationId xmlns:a16="http://schemas.microsoft.com/office/drawing/2014/main" id="{672EE7B9-70E5-47C7-88E2-D68B0C192D68}"/>
              </a:ext>
            </a:extLst>
          </p:cNvPr>
          <p:cNvSpPr>
            <a:spLocks noGrp="1"/>
          </p:cNvSpPr>
          <p:nvPr>
            <p:ph type="sldNum" sz="quarter" idx="12"/>
          </p:nvPr>
        </p:nvSpPr>
        <p:spPr>
          <a:xfrm>
            <a:off x="10991272" y="6160656"/>
            <a:ext cx="621145" cy="413038"/>
          </a:xfrm>
        </p:spPr>
        <p:txBody>
          <a:bodyPr/>
          <a:lstStyle/>
          <a:p>
            <a:fld id="{E718203D-D17C-45A4-B169-79A6A80EB81C}" type="slidenum">
              <a:rPr lang="en-GB" sz="4400" smtClean="0"/>
              <a:t>2</a:t>
            </a:fld>
            <a:endParaRPr lang="en-GB" dirty="0"/>
          </a:p>
        </p:txBody>
      </p:sp>
    </p:spTree>
    <p:extLst>
      <p:ext uri="{BB962C8B-B14F-4D97-AF65-F5344CB8AC3E}">
        <p14:creationId xmlns:p14="http://schemas.microsoft.com/office/powerpoint/2010/main" val="3653292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6" name="Content Placeholder 5"/>
          <p:cNvSpPr>
            <a:spLocks noGrp="1"/>
          </p:cNvSpPr>
          <p:nvPr>
            <p:ph idx="1"/>
          </p:nvPr>
        </p:nvSpPr>
        <p:spPr>
          <a:xfrm>
            <a:off x="413657" y="348342"/>
            <a:ext cx="11517085" cy="6357257"/>
          </a:xfrm>
        </p:spPr>
        <p:txBody>
          <a:bodyPr>
            <a:noAutofit/>
          </a:bodyPr>
          <a:lstStyle/>
          <a:p>
            <a:r>
              <a:rPr lang="en-GB" dirty="0"/>
              <a:t>Tolkien said he had intentionally left Tom as something of an enigma. He does not fit with any of the other races. Tom could be a 'spirit of nature'. </a:t>
            </a:r>
            <a:r>
              <a:rPr lang="en-GB" dirty="0" err="1"/>
              <a:t>Goldberry</a:t>
            </a:r>
            <a:r>
              <a:rPr lang="en-GB" dirty="0"/>
              <a:t> describes him as Master of Wood, water and hill.</a:t>
            </a:r>
          </a:p>
          <a:p>
            <a:r>
              <a:rPr lang="en-GB" dirty="0"/>
              <a:t>Elrond describes him as “Oldest” and “Fatherless”; </a:t>
            </a:r>
            <a:r>
              <a:rPr lang="en-GB" dirty="0" err="1"/>
              <a:t>Bombadil</a:t>
            </a:r>
            <a:r>
              <a:rPr lang="en-GB" dirty="0"/>
              <a:t> also says this: 'Eldest, that's what I am... Tom remembers the first raindrop and the first acorn... He knew the dark under the stars when it was fearless - before the Dark Lord came from Outside.'</a:t>
            </a:r>
          </a:p>
          <a:p>
            <a:r>
              <a:rPr lang="en-GB" dirty="0"/>
              <a:t>Could he be a </a:t>
            </a:r>
            <a:r>
              <a:rPr lang="en-GB" dirty="0" err="1"/>
              <a:t>Maiar</a:t>
            </a:r>
            <a:r>
              <a:rPr lang="en-GB" dirty="0"/>
              <a:t>? Other </a:t>
            </a:r>
            <a:r>
              <a:rPr lang="en-GB" dirty="0" err="1"/>
              <a:t>Maiar</a:t>
            </a:r>
            <a:r>
              <a:rPr lang="en-GB" dirty="0"/>
              <a:t> are affected by the ring, but 'Tom put the Ring round the end of his little finger and held it up to the candlelight... There was no sign of Tom disappearing!'</a:t>
            </a:r>
          </a:p>
          <a:p>
            <a:r>
              <a:rPr lang="en-GB" dirty="0"/>
              <a:t>There are even suggestions that Tom is </a:t>
            </a:r>
            <a:r>
              <a:rPr lang="en-GB" dirty="0" err="1"/>
              <a:t>Ilúvatar</a:t>
            </a:r>
            <a:r>
              <a:rPr lang="en-GB" dirty="0"/>
              <a:t> himself; he is called 'Master', and 'Eldest', and </a:t>
            </a:r>
            <a:r>
              <a:rPr lang="en-GB" dirty="0" err="1"/>
              <a:t>Goldberry</a:t>
            </a:r>
            <a:r>
              <a:rPr lang="en-GB" dirty="0"/>
              <a:t> says of him simply: 'He is.'</a:t>
            </a:r>
          </a:p>
          <a:p>
            <a:r>
              <a:rPr lang="en-GB" dirty="0"/>
              <a:t>But Tolkien makes it clear that Tom and </a:t>
            </a:r>
            <a:r>
              <a:rPr lang="en-GB" dirty="0" err="1"/>
              <a:t>Eru</a:t>
            </a:r>
            <a:r>
              <a:rPr lang="en-GB" dirty="0"/>
              <a:t> should not be confused and </a:t>
            </a:r>
            <a:r>
              <a:rPr lang="en-GB"/>
              <a:t>says ‘There </a:t>
            </a:r>
            <a:r>
              <a:rPr lang="en-GB" dirty="0"/>
              <a:t>is no embodiment of the One, of God, who indeed remains remote, outside the World, and only directly accessible to the </a:t>
            </a:r>
            <a:r>
              <a:rPr lang="en-GB" dirty="0" err="1"/>
              <a:t>Valar</a:t>
            </a:r>
            <a:r>
              <a:rPr lang="en-GB" dirty="0"/>
              <a:t> or Rulers.’ </a:t>
            </a:r>
          </a:p>
        </p:txBody>
      </p:sp>
      <p:sp>
        <p:nvSpPr>
          <p:cNvPr id="4" name="Slide Number Placeholder 6">
            <a:extLst>
              <a:ext uri="{FF2B5EF4-FFF2-40B4-BE49-F238E27FC236}">
                <a16:creationId xmlns:a16="http://schemas.microsoft.com/office/drawing/2014/main" id="{C638BA18-CE94-4EE3-9014-B7CC0192574B}"/>
              </a:ext>
            </a:extLst>
          </p:cNvPr>
          <p:cNvSpPr>
            <a:spLocks noGrp="1"/>
          </p:cNvSpPr>
          <p:nvPr>
            <p:ph type="sldNum" sz="quarter" idx="12"/>
          </p:nvPr>
        </p:nvSpPr>
        <p:spPr>
          <a:xfrm>
            <a:off x="10769600" y="6160656"/>
            <a:ext cx="842817" cy="413038"/>
          </a:xfrm>
        </p:spPr>
        <p:txBody>
          <a:bodyPr/>
          <a:lstStyle/>
          <a:p>
            <a:fld id="{E718203D-D17C-45A4-B169-79A6A80EB81C}" type="slidenum">
              <a:rPr lang="en-GB" sz="4400" smtClean="0"/>
              <a:t>20</a:t>
            </a:fld>
            <a:endParaRPr lang="en-GB" dirty="0"/>
          </a:p>
        </p:txBody>
      </p:sp>
    </p:spTree>
    <p:extLst>
      <p:ext uri="{BB962C8B-B14F-4D97-AF65-F5344CB8AC3E}">
        <p14:creationId xmlns:p14="http://schemas.microsoft.com/office/powerpoint/2010/main" val="2504082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94569"/>
            <a:ext cx="12192000" cy="6858000"/>
          </a:xfrm>
          <a:prstGeom prst="rect">
            <a:avLst/>
          </a:prstGeom>
        </p:spPr>
      </p:pic>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6272" y="1063778"/>
            <a:ext cx="11839455" cy="4730443"/>
          </a:xfrm>
        </p:spPr>
      </p:pic>
      <p:sp>
        <p:nvSpPr>
          <p:cNvPr id="6" name="Slide Number Placeholder 6">
            <a:extLst>
              <a:ext uri="{FF2B5EF4-FFF2-40B4-BE49-F238E27FC236}">
                <a16:creationId xmlns:a16="http://schemas.microsoft.com/office/drawing/2014/main" id="{9341EEC9-DECC-491C-B990-EA9581152803}"/>
              </a:ext>
            </a:extLst>
          </p:cNvPr>
          <p:cNvSpPr>
            <a:spLocks noGrp="1"/>
          </p:cNvSpPr>
          <p:nvPr>
            <p:ph type="sldNum" sz="quarter" idx="12"/>
          </p:nvPr>
        </p:nvSpPr>
        <p:spPr>
          <a:xfrm>
            <a:off x="10991272" y="6160656"/>
            <a:ext cx="621145" cy="413038"/>
          </a:xfrm>
        </p:spPr>
        <p:txBody>
          <a:bodyPr/>
          <a:lstStyle/>
          <a:p>
            <a:fld id="{E718203D-D17C-45A4-B169-79A6A80EB81C}" type="slidenum">
              <a:rPr lang="en-GB" sz="4400" smtClean="0"/>
              <a:t>3</a:t>
            </a:fld>
            <a:endParaRPr lang="en-GB" dirty="0"/>
          </a:p>
        </p:txBody>
      </p:sp>
    </p:spTree>
    <p:extLst>
      <p:ext uri="{BB962C8B-B14F-4D97-AF65-F5344CB8AC3E}">
        <p14:creationId xmlns:p14="http://schemas.microsoft.com/office/powerpoint/2010/main" val="21482162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6240" y="374904"/>
            <a:ext cx="7147560" cy="5802059"/>
          </a:xfrm>
        </p:spPr>
        <p:txBody>
          <a:bodyPr>
            <a:normAutofit/>
          </a:bodyPr>
          <a:lstStyle/>
          <a:p>
            <a:r>
              <a:rPr lang="en-GB" dirty="0"/>
              <a:t>JRR Tolkien (known as Ronald) was born 3 January 1892 in Bloemfontein, S Africa. His father, a banker, was working in the Bloemfontein office of the bank.</a:t>
            </a:r>
          </a:p>
          <a:p>
            <a:r>
              <a:rPr lang="en-GB" dirty="0"/>
              <a:t>Aged 3, Tolkien came to the UK to stay with his family, however, his father died, and Tolkien’s mother settled in King’s Heath Birmingham, permanently. She died in 1904 when Tolkien was aged 12.</a:t>
            </a:r>
          </a:p>
          <a:p>
            <a:r>
              <a:rPr lang="en-GB" dirty="0"/>
              <a:t>Tolkien’s guardianship had been assigned to </a:t>
            </a:r>
            <a:r>
              <a:rPr lang="en-GB" dirty="0" err="1"/>
              <a:t>Fr</a:t>
            </a:r>
            <a:r>
              <a:rPr lang="en-GB" dirty="0"/>
              <a:t> Francis Morgan who brought Tolkien up as a Catholic. He went to Exeter College, Oxford initially to read classics, but later studying language and literature.</a:t>
            </a:r>
          </a:p>
          <a:p>
            <a:endParaRPr lang="en-GB" dirty="0"/>
          </a:p>
        </p:txBody>
      </p:sp>
      <p:pic>
        <p:nvPicPr>
          <p:cNvPr id="4" name="Picture 3"/>
          <p:cNvPicPr>
            <a:picLocks noChangeAspect="1"/>
          </p:cNvPicPr>
          <p:nvPr/>
        </p:nvPicPr>
        <p:blipFill rotWithShape="1">
          <a:blip r:embed="rId4"/>
          <a:srcRect l="20810" r="23978"/>
          <a:stretch/>
        </p:blipFill>
        <p:spPr>
          <a:xfrm>
            <a:off x="385308" y="822960"/>
            <a:ext cx="3552362" cy="3931920"/>
          </a:xfrm>
          <a:prstGeom prst="rect">
            <a:avLst/>
          </a:prstGeom>
        </p:spPr>
      </p:pic>
      <p:sp>
        <p:nvSpPr>
          <p:cNvPr id="6" name="Slide Number Placeholder 6">
            <a:extLst>
              <a:ext uri="{FF2B5EF4-FFF2-40B4-BE49-F238E27FC236}">
                <a16:creationId xmlns:a16="http://schemas.microsoft.com/office/drawing/2014/main" id="{536662DA-3E8E-4054-AEEE-34CACE6A3690}"/>
              </a:ext>
            </a:extLst>
          </p:cNvPr>
          <p:cNvSpPr>
            <a:spLocks noGrp="1"/>
          </p:cNvSpPr>
          <p:nvPr>
            <p:ph type="sldNum" sz="quarter" idx="12"/>
          </p:nvPr>
        </p:nvSpPr>
        <p:spPr>
          <a:xfrm>
            <a:off x="10991272" y="6160656"/>
            <a:ext cx="621145" cy="413038"/>
          </a:xfrm>
        </p:spPr>
        <p:txBody>
          <a:bodyPr/>
          <a:lstStyle/>
          <a:p>
            <a:fld id="{E718203D-D17C-45A4-B169-79A6A80EB81C}" type="slidenum">
              <a:rPr lang="en-GB" sz="4400" smtClean="0"/>
              <a:t>4</a:t>
            </a:fld>
            <a:endParaRPr lang="en-GB" dirty="0"/>
          </a:p>
        </p:txBody>
      </p:sp>
    </p:spTree>
    <p:extLst>
      <p:ext uri="{BB962C8B-B14F-4D97-AF65-F5344CB8AC3E}">
        <p14:creationId xmlns:p14="http://schemas.microsoft.com/office/powerpoint/2010/main" val="2322768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54152" y="316864"/>
            <a:ext cx="6742176" cy="6312535"/>
          </a:xfrm>
        </p:spPr>
        <p:txBody>
          <a:bodyPr>
            <a:normAutofit fontScale="92500" lnSpcReduction="20000"/>
          </a:bodyPr>
          <a:lstStyle/>
          <a:p>
            <a:r>
              <a:rPr lang="en-GB" dirty="0"/>
              <a:t>When he was 16 Tolkien met Edith </a:t>
            </a:r>
            <a:r>
              <a:rPr lang="en-GB" dirty="0" err="1"/>
              <a:t>Bratt</a:t>
            </a:r>
            <a:r>
              <a:rPr lang="en-GB" dirty="0"/>
              <a:t>, three years his senior; </a:t>
            </a:r>
            <a:r>
              <a:rPr lang="en-GB" dirty="0" err="1"/>
              <a:t>Fr</a:t>
            </a:r>
            <a:r>
              <a:rPr lang="en-GB" dirty="0"/>
              <a:t> Morgan prohibited Tolkien from communicating with Edith until he was 21. On his 21</a:t>
            </a:r>
            <a:r>
              <a:rPr lang="en-GB" baseline="30000" dirty="0"/>
              <a:t>st</a:t>
            </a:r>
            <a:r>
              <a:rPr lang="en-GB" dirty="0"/>
              <a:t> birthday, Tolkien wrote to Edith again, and, broke off her engagement to another man and agreed to marry Tolkien. </a:t>
            </a:r>
          </a:p>
          <a:p>
            <a:r>
              <a:rPr lang="en-GB" dirty="0"/>
              <a:t>In 1914, Tolkien chose not to enlist immediately that the war broke out, but delayed until he had completed his studies in June 1915. He served as a signals officer at the Battle of the Somme. He was invalided in November 1916 although many of his closest friends were killed.</a:t>
            </a:r>
          </a:p>
          <a:p>
            <a:r>
              <a:rPr lang="en-GB" dirty="0"/>
              <a:t>In September 1914, Tolkien began writing the first recognisable part of the background to Middle Earth known as 'The Voyage of </a:t>
            </a:r>
            <a:r>
              <a:rPr lang="en-GB" dirty="0" err="1"/>
              <a:t>Éarendel</a:t>
            </a:r>
            <a:r>
              <a:rPr lang="en-GB" dirty="0"/>
              <a:t> the Evening Star'.</a:t>
            </a:r>
          </a:p>
          <a:p>
            <a:r>
              <a:rPr lang="en-GB" dirty="0"/>
              <a:t>Tolkien argues that Lord of the Rings is ‘neither allegorical nor topical … the real war does not resemble the legendary war in its process or its conclusion’.</a:t>
            </a:r>
          </a:p>
          <a:p>
            <a:pPr marL="0" indent="0">
              <a:buNone/>
            </a:pPr>
            <a:endParaRPr lang="en-GB" dirty="0"/>
          </a:p>
        </p:txBody>
      </p:sp>
      <p:pic>
        <p:nvPicPr>
          <p:cNvPr id="4" name="Picture 3"/>
          <p:cNvPicPr>
            <a:picLocks noChangeAspect="1"/>
          </p:cNvPicPr>
          <p:nvPr/>
        </p:nvPicPr>
        <p:blipFill>
          <a:blip r:embed="rId4"/>
          <a:stretch>
            <a:fillRect/>
          </a:stretch>
        </p:blipFill>
        <p:spPr>
          <a:xfrm>
            <a:off x="8176274" y="685671"/>
            <a:ext cx="3610428" cy="5382620"/>
          </a:xfrm>
          <a:prstGeom prst="rect">
            <a:avLst/>
          </a:prstGeom>
        </p:spPr>
      </p:pic>
      <p:sp>
        <p:nvSpPr>
          <p:cNvPr id="6" name="Slide Number Placeholder 6">
            <a:extLst>
              <a:ext uri="{FF2B5EF4-FFF2-40B4-BE49-F238E27FC236}">
                <a16:creationId xmlns:a16="http://schemas.microsoft.com/office/drawing/2014/main" id="{D0A5823C-5D6E-4794-BAE4-551C981E4B72}"/>
              </a:ext>
            </a:extLst>
          </p:cNvPr>
          <p:cNvSpPr>
            <a:spLocks noGrp="1"/>
          </p:cNvSpPr>
          <p:nvPr>
            <p:ph type="sldNum" sz="quarter" idx="12"/>
          </p:nvPr>
        </p:nvSpPr>
        <p:spPr>
          <a:xfrm>
            <a:off x="10991272" y="6160656"/>
            <a:ext cx="621145" cy="413038"/>
          </a:xfrm>
        </p:spPr>
        <p:txBody>
          <a:bodyPr/>
          <a:lstStyle/>
          <a:p>
            <a:fld id="{E718203D-D17C-45A4-B169-79A6A80EB81C}" type="slidenum">
              <a:rPr lang="en-GB" sz="4400" smtClean="0"/>
              <a:t>5</a:t>
            </a:fld>
            <a:endParaRPr lang="en-GB" dirty="0"/>
          </a:p>
        </p:txBody>
      </p:sp>
    </p:spTree>
    <p:extLst>
      <p:ext uri="{BB962C8B-B14F-4D97-AF65-F5344CB8AC3E}">
        <p14:creationId xmlns:p14="http://schemas.microsoft.com/office/powerpoint/2010/main" val="959930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1856" y="271145"/>
            <a:ext cx="11625072" cy="4351338"/>
          </a:xfrm>
        </p:spPr>
        <p:txBody>
          <a:bodyPr>
            <a:normAutofit/>
          </a:bodyPr>
          <a:lstStyle/>
          <a:p>
            <a:r>
              <a:rPr lang="en-GB" dirty="0"/>
              <a:t>Tolkien’s post-war academic career included his work on the Oxford English Dictionary and in 1920 he became a Reader in English at the University of Leeds, then in 1925 he became Professor of Anglo-Saxon at Pembroke College, Oxford. He renewed interested in Anglo-Saxon texts, for example with his lecture: ‘Beowulf: The Monsters and the Critics’. During this time he also completed his work on </a:t>
            </a:r>
            <a:r>
              <a:rPr lang="en-GB" i="1" dirty="0"/>
              <a:t>The Hobbit </a:t>
            </a:r>
            <a:r>
              <a:rPr lang="en-GB" dirty="0"/>
              <a:t>which was published in 1936</a:t>
            </a:r>
            <a:r>
              <a:rPr lang="en-GB" i="1" dirty="0"/>
              <a:t>.</a:t>
            </a:r>
            <a:endParaRPr lang="en-GB" dirty="0"/>
          </a:p>
          <a:p>
            <a:pPr marL="0" indent="0">
              <a:buNone/>
            </a:pPr>
            <a:endParaRPr lang="en-GB" dirty="0"/>
          </a:p>
        </p:txBody>
      </p:sp>
      <p:pic>
        <p:nvPicPr>
          <p:cNvPr id="4" name="Picture 3"/>
          <p:cNvPicPr>
            <a:picLocks noChangeAspect="1"/>
          </p:cNvPicPr>
          <p:nvPr/>
        </p:nvPicPr>
        <p:blipFill>
          <a:blip r:embed="rId4"/>
          <a:stretch>
            <a:fillRect/>
          </a:stretch>
        </p:blipFill>
        <p:spPr>
          <a:xfrm>
            <a:off x="522015" y="2774125"/>
            <a:ext cx="6308074" cy="3926776"/>
          </a:xfrm>
          <a:prstGeom prst="rect">
            <a:avLst/>
          </a:prstGeom>
        </p:spPr>
      </p:pic>
      <p:sp>
        <p:nvSpPr>
          <p:cNvPr id="6" name="TextBox 5"/>
          <p:cNvSpPr txBox="1"/>
          <p:nvPr/>
        </p:nvSpPr>
        <p:spPr>
          <a:xfrm>
            <a:off x="7284378" y="3349375"/>
            <a:ext cx="4530903" cy="2308324"/>
          </a:xfrm>
          <a:prstGeom prst="rect">
            <a:avLst/>
          </a:prstGeom>
          <a:noFill/>
        </p:spPr>
        <p:txBody>
          <a:bodyPr wrap="square" rtlCol="0">
            <a:spAutoFit/>
          </a:bodyPr>
          <a:lstStyle/>
          <a:p>
            <a:r>
              <a:rPr lang="en-GB" sz="2400" dirty="0"/>
              <a:t>Rayner Unwin aged 6 read and critiqued </a:t>
            </a:r>
            <a:r>
              <a:rPr lang="en-GB" sz="2400" i="1" dirty="0"/>
              <a:t>the Hobbit;</a:t>
            </a:r>
          </a:p>
          <a:p>
            <a:endParaRPr lang="en-GB" sz="2400" i="1" dirty="0"/>
          </a:p>
          <a:p>
            <a:r>
              <a:rPr lang="en-GB" sz="2400" dirty="0"/>
              <a:t>Tolkien paid Christopher sixpence for pointing out continuity problems</a:t>
            </a:r>
          </a:p>
        </p:txBody>
      </p:sp>
      <p:sp>
        <p:nvSpPr>
          <p:cNvPr id="7" name="Slide Number Placeholder 6">
            <a:extLst>
              <a:ext uri="{FF2B5EF4-FFF2-40B4-BE49-F238E27FC236}">
                <a16:creationId xmlns:a16="http://schemas.microsoft.com/office/drawing/2014/main" id="{FB8BEEE3-F9B9-46CA-BCCE-D300DAF94FC7}"/>
              </a:ext>
            </a:extLst>
          </p:cNvPr>
          <p:cNvSpPr>
            <a:spLocks noGrp="1"/>
          </p:cNvSpPr>
          <p:nvPr>
            <p:ph type="sldNum" sz="quarter" idx="12"/>
          </p:nvPr>
        </p:nvSpPr>
        <p:spPr>
          <a:xfrm>
            <a:off x="10991272" y="6160656"/>
            <a:ext cx="621145" cy="413038"/>
          </a:xfrm>
        </p:spPr>
        <p:txBody>
          <a:bodyPr/>
          <a:lstStyle/>
          <a:p>
            <a:fld id="{E718203D-D17C-45A4-B169-79A6A80EB81C}" type="slidenum">
              <a:rPr lang="en-GB" sz="4400" smtClean="0"/>
              <a:t>6</a:t>
            </a:fld>
            <a:endParaRPr lang="en-GB" dirty="0"/>
          </a:p>
        </p:txBody>
      </p:sp>
    </p:spTree>
    <p:extLst>
      <p:ext uri="{BB962C8B-B14F-4D97-AF65-F5344CB8AC3E}">
        <p14:creationId xmlns:p14="http://schemas.microsoft.com/office/powerpoint/2010/main" val="21029168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86508" y="325071"/>
            <a:ext cx="6289430" cy="6192960"/>
          </a:xfrm>
        </p:spPr>
        <p:txBody>
          <a:bodyPr/>
          <a:lstStyle/>
          <a:p>
            <a:r>
              <a:rPr lang="en-GB" sz="3200" dirty="0"/>
              <a:t>Tolkien was invited to be a code-breaker during the Second World War, but declined.</a:t>
            </a:r>
          </a:p>
          <a:p>
            <a:r>
              <a:rPr lang="en-GB" sz="3200" dirty="0"/>
              <a:t>He became the Merton College Professor of English Language and Literature in 1945 (remaining there until he retired in 1959) and completed the Lord of the Rings in 1948. Sections of it were posted to his son, Christopher, who was a pilot in the RAF.</a:t>
            </a:r>
          </a:p>
          <a:p>
            <a:pPr marL="0" indent="0">
              <a:buNone/>
            </a:pPr>
            <a:endParaRPr lang="en-GB" dirty="0"/>
          </a:p>
        </p:txBody>
      </p:sp>
      <p:pic>
        <p:nvPicPr>
          <p:cNvPr id="4" name="Picture 3"/>
          <p:cNvPicPr>
            <a:picLocks noChangeAspect="1"/>
          </p:cNvPicPr>
          <p:nvPr/>
        </p:nvPicPr>
        <p:blipFill>
          <a:blip r:embed="rId4"/>
          <a:stretch>
            <a:fillRect/>
          </a:stretch>
        </p:blipFill>
        <p:spPr>
          <a:xfrm>
            <a:off x="7262446" y="1698258"/>
            <a:ext cx="4675717" cy="3506787"/>
          </a:xfrm>
          <a:prstGeom prst="rect">
            <a:avLst/>
          </a:prstGeom>
        </p:spPr>
      </p:pic>
      <p:sp>
        <p:nvSpPr>
          <p:cNvPr id="6" name="Slide Number Placeholder 6">
            <a:extLst>
              <a:ext uri="{FF2B5EF4-FFF2-40B4-BE49-F238E27FC236}">
                <a16:creationId xmlns:a16="http://schemas.microsoft.com/office/drawing/2014/main" id="{5401D3D7-E0EA-4FB6-B52C-A3EF71ECCC5E}"/>
              </a:ext>
            </a:extLst>
          </p:cNvPr>
          <p:cNvSpPr>
            <a:spLocks noGrp="1"/>
          </p:cNvSpPr>
          <p:nvPr>
            <p:ph type="sldNum" sz="quarter" idx="12"/>
          </p:nvPr>
        </p:nvSpPr>
        <p:spPr>
          <a:xfrm>
            <a:off x="10991272" y="6160656"/>
            <a:ext cx="621145" cy="413038"/>
          </a:xfrm>
        </p:spPr>
        <p:txBody>
          <a:bodyPr/>
          <a:lstStyle/>
          <a:p>
            <a:fld id="{E718203D-D17C-45A4-B169-79A6A80EB81C}" type="slidenum">
              <a:rPr lang="en-GB" sz="4400" smtClean="0"/>
              <a:t>7</a:t>
            </a:fld>
            <a:endParaRPr lang="en-GB" dirty="0"/>
          </a:p>
        </p:txBody>
      </p:sp>
    </p:spTree>
    <p:extLst>
      <p:ext uri="{BB962C8B-B14F-4D97-AF65-F5344CB8AC3E}">
        <p14:creationId xmlns:p14="http://schemas.microsoft.com/office/powerpoint/2010/main" val="8442334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5961184" y="1077912"/>
            <a:ext cx="6078415" cy="4351338"/>
          </a:xfrm>
        </p:spPr>
        <p:txBody>
          <a:bodyPr/>
          <a:lstStyle/>
          <a:p>
            <a:r>
              <a:rPr lang="en-GB" dirty="0"/>
              <a:t>Lord of the Rings was published in Six-monthly intervals in 1954 and 1955; Tolkien gradually received more literary attention; initially he wished he had taken early retirement, although he grew more and more uncomfortable with his status as cult figure. Edith Tolkien died in 1971 and Tolkien himself two years later.</a:t>
            </a:r>
          </a:p>
          <a:p>
            <a:endParaRPr lang="en-GB" dirty="0"/>
          </a:p>
        </p:txBody>
      </p:sp>
      <p:pic>
        <p:nvPicPr>
          <p:cNvPr id="4" name="Picture 3"/>
          <p:cNvPicPr>
            <a:picLocks noChangeAspect="1"/>
          </p:cNvPicPr>
          <p:nvPr/>
        </p:nvPicPr>
        <p:blipFill>
          <a:blip r:embed="rId4"/>
          <a:stretch>
            <a:fillRect/>
          </a:stretch>
        </p:blipFill>
        <p:spPr>
          <a:xfrm>
            <a:off x="474784" y="1428750"/>
            <a:ext cx="5334000" cy="4000500"/>
          </a:xfrm>
          <a:prstGeom prst="rect">
            <a:avLst/>
          </a:prstGeom>
        </p:spPr>
      </p:pic>
      <p:sp>
        <p:nvSpPr>
          <p:cNvPr id="6" name="Slide Number Placeholder 6">
            <a:extLst>
              <a:ext uri="{FF2B5EF4-FFF2-40B4-BE49-F238E27FC236}">
                <a16:creationId xmlns:a16="http://schemas.microsoft.com/office/drawing/2014/main" id="{78A4B2AC-DD89-470A-8616-0092C19E5E10}"/>
              </a:ext>
            </a:extLst>
          </p:cNvPr>
          <p:cNvSpPr>
            <a:spLocks noGrp="1"/>
          </p:cNvSpPr>
          <p:nvPr>
            <p:ph type="sldNum" sz="quarter" idx="12"/>
          </p:nvPr>
        </p:nvSpPr>
        <p:spPr>
          <a:xfrm>
            <a:off x="10991272" y="6160656"/>
            <a:ext cx="621145" cy="413038"/>
          </a:xfrm>
        </p:spPr>
        <p:txBody>
          <a:bodyPr/>
          <a:lstStyle/>
          <a:p>
            <a:fld id="{E718203D-D17C-45A4-B169-79A6A80EB81C}" type="slidenum">
              <a:rPr lang="en-GB" sz="4400" smtClean="0"/>
              <a:t>8</a:t>
            </a:fld>
            <a:endParaRPr lang="en-GB" dirty="0"/>
          </a:p>
        </p:txBody>
      </p:sp>
    </p:spTree>
    <p:extLst>
      <p:ext uri="{BB962C8B-B14F-4D97-AF65-F5344CB8AC3E}">
        <p14:creationId xmlns:p14="http://schemas.microsoft.com/office/powerpoint/2010/main" val="19750308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normAutofit/>
          </a:bodyPr>
          <a:lstStyle/>
          <a:p>
            <a:r>
              <a:rPr lang="en-GB" dirty="0"/>
              <a:t>The Lord of the Rings</a:t>
            </a:r>
          </a:p>
        </p:txBody>
      </p:sp>
      <p:sp>
        <p:nvSpPr>
          <p:cNvPr id="6" name="Content Placeholder 5"/>
          <p:cNvSpPr>
            <a:spLocks noGrp="1"/>
          </p:cNvSpPr>
          <p:nvPr>
            <p:ph idx="1"/>
          </p:nvPr>
        </p:nvSpPr>
        <p:spPr>
          <a:xfrm>
            <a:off x="277188" y="1856447"/>
            <a:ext cx="6590016" cy="4351338"/>
          </a:xfrm>
        </p:spPr>
        <p:txBody>
          <a:bodyPr>
            <a:normAutofit fontScale="92500"/>
          </a:bodyPr>
          <a:lstStyle/>
          <a:p>
            <a:pPr marL="0" indent="0">
              <a:buNone/>
            </a:pPr>
            <a:r>
              <a:rPr lang="en-GB" dirty="0"/>
              <a:t>Tolkien had written the Hobbit for the enjoyment of his own children, but the publishers, George Allen and Unwin had felt there was sufficient interest to write a sequel. </a:t>
            </a:r>
          </a:p>
          <a:p>
            <a:pPr marL="0" indent="0">
              <a:buNone/>
            </a:pPr>
            <a:endParaRPr lang="en-GB" dirty="0"/>
          </a:p>
          <a:p>
            <a:pPr marL="0" indent="0">
              <a:buNone/>
            </a:pPr>
            <a:r>
              <a:rPr lang="en-GB" dirty="0"/>
              <a:t>Change in genre</a:t>
            </a:r>
          </a:p>
          <a:p>
            <a:pPr marL="0" indent="0">
              <a:buNone/>
            </a:pPr>
            <a:endParaRPr lang="en-GB" dirty="0"/>
          </a:p>
          <a:p>
            <a:pPr marL="0" indent="0">
              <a:buNone/>
            </a:pPr>
            <a:r>
              <a:rPr lang="en-GB" dirty="0"/>
              <a:t>Conditions of publication; costs of printing in post-war Britain; </a:t>
            </a:r>
            <a:r>
              <a:rPr lang="en-GB" i="1" dirty="0" err="1"/>
              <a:t>Silmarillion</a:t>
            </a:r>
            <a:r>
              <a:rPr lang="en-GB" dirty="0"/>
              <a:t> published in 1977</a:t>
            </a:r>
          </a:p>
        </p:txBody>
      </p:sp>
      <p:pic>
        <p:nvPicPr>
          <p:cNvPr id="7" name="Picture 6"/>
          <p:cNvPicPr>
            <a:picLocks noChangeAspect="1"/>
          </p:cNvPicPr>
          <p:nvPr/>
        </p:nvPicPr>
        <p:blipFill>
          <a:blip r:embed="rId4"/>
          <a:stretch>
            <a:fillRect/>
          </a:stretch>
        </p:blipFill>
        <p:spPr>
          <a:xfrm>
            <a:off x="7144392" y="1571625"/>
            <a:ext cx="4953000" cy="3714750"/>
          </a:xfrm>
          <a:prstGeom prst="rect">
            <a:avLst/>
          </a:prstGeom>
        </p:spPr>
      </p:pic>
      <p:sp>
        <p:nvSpPr>
          <p:cNvPr id="8" name="Slide Number Placeholder 6">
            <a:extLst>
              <a:ext uri="{FF2B5EF4-FFF2-40B4-BE49-F238E27FC236}">
                <a16:creationId xmlns:a16="http://schemas.microsoft.com/office/drawing/2014/main" id="{1311511A-9376-424F-B1E7-2B2637E60511}"/>
              </a:ext>
            </a:extLst>
          </p:cNvPr>
          <p:cNvSpPr>
            <a:spLocks noGrp="1"/>
          </p:cNvSpPr>
          <p:nvPr>
            <p:ph type="sldNum" sz="quarter" idx="12"/>
          </p:nvPr>
        </p:nvSpPr>
        <p:spPr>
          <a:xfrm>
            <a:off x="10991272" y="6160656"/>
            <a:ext cx="621145" cy="413038"/>
          </a:xfrm>
        </p:spPr>
        <p:txBody>
          <a:bodyPr/>
          <a:lstStyle/>
          <a:p>
            <a:fld id="{E718203D-D17C-45A4-B169-79A6A80EB81C}" type="slidenum">
              <a:rPr lang="en-GB" sz="4400" smtClean="0"/>
              <a:t>9</a:t>
            </a:fld>
            <a:endParaRPr lang="en-GB" dirty="0"/>
          </a:p>
        </p:txBody>
      </p:sp>
    </p:spTree>
    <p:extLst>
      <p:ext uri="{BB962C8B-B14F-4D97-AF65-F5344CB8AC3E}">
        <p14:creationId xmlns:p14="http://schemas.microsoft.com/office/powerpoint/2010/main" val="37548719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1070</TotalTime>
  <Words>1372</Words>
  <Application>Microsoft Office PowerPoint</Application>
  <PresentationFormat>Widescreen</PresentationFormat>
  <Paragraphs>101</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The Lord of the Rings J.R.R. Tolkien</vt:lpstr>
      <vt:lpstr>Today’s session</vt:lpstr>
      <vt:lpstr>PowerPoint Presentation</vt:lpstr>
      <vt:lpstr>PowerPoint Presentation</vt:lpstr>
      <vt:lpstr>PowerPoint Presentation</vt:lpstr>
      <vt:lpstr>PowerPoint Presentation</vt:lpstr>
      <vt:lpstr>PowerPoint Presentation</vt:lpstr>
      <vt:lpstr>PowerPoint Presentation</vt:lpstr>
      <vt:lpstr>The Lord of the Rings</vt:lpstr>
      <vt:lpstr>PowerPoint Presentation</vt:lpstr>
      <vt:lpstr>Völuspá (“Prophecy of the Seeress”) contained in the Old Norse Poetic Edda</vt:lpstr>
      <vt:lpstr>PowerPoint Presentation</vt:lpstr>
      <vt:lpstr>PowerPoint Presentation</vt:lpstr>
      <vt:lpstr>Portal quest fantasy</vt:lpstr>
      <vt:lpstr>PowerPoint Presentation</vt:lpstr>
      <vt:lpstr>Tolkien’s creation myth</vt:lpstr>
      <vt:lpstr>Some really bad villains</vt:lpstr>
      <vt:lpstr>The Maiar and Istari</vt:lpstr>
      <vt:lpstr>Tom Bombadil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Lord of the Rings J.R.R. Tolkien</dc:title>
  <dc:creator>Jon</dc:creator>
  <cp:lastModifiedBy>Jon Mackley</cp:lastModifiedBy>
  <cp:revision>34</cp:revision>
  <dcterms:created xsi:type="dcterms:W3CDTF">2013-03-09T23:51:41Z</dcterms:created>
  <dcterms:modified xsi:type="dcterms:W3CDTF">2020-03-19T11:21:23Z</dcterms:modified>
</cp:coreProperties>
</file>