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328" r:id="rId4"/>
    <p:sldId id="257" r:id="rId5"/>
    <p:sldId id="302" r:id="rId6"/>
    <p:sldId id="327" r:id="rId7"/>
    <p:sldId id="303" r:id="rId8"/>
    <p:sldId id="288" r:id="rId9"/>
    <p:sldId id="297" r:id="rId10"/>
    <p:sldId id="310" r:id="rId11"/>
    <p:sldId id="298" r:id="rId12"/>
    <p:sldId id="320" r:id="rId13"/>
    <p:sldId id="319" r:id="rId14"/>
    <p:sldId id="321" r:id="rId15"/>
    <p:sldId id="322" r:id="rId16"/>
    <p:sldId id="289" r:id="rId17"/>
    <p:sldId id="316" r:id="rId18"/>
    <p:sldId id="317" r:id="rId19"/>
    <p:sldId id="318" r:id="rId20"/>
    <p:sldId id="313" r:id="rId21"/>
    <p:sldId id="314" r:id="rId22"/>
    <p:sldId id="306" r:id="rId23"/>
    <p:sldId id="291" r:id="rId24"/>
    <p:sldId id="315" r:id="rId25"/>
    <p:sldId id="292" r:id="rId26"/>
    <p:sldId id="299" r:id="rId27"/>
    <p:sldId id="293" r:id="rId28"/>
    <p:sldId id="296" r:id="rId29"/>
    <p:sldId id="294" r:id="rId30"/>
    <p:sldId id="305" r:id="rId31"/>
    <p:sldId id="308" r:id="rId32"/>
    <p:sldId id="301" r:id="rId33"/>
    <p:sldId id="295" r:id="rId34"/>
    <p:sldId id="325" r:id="rId35"/>
    <p:sldId id="324" r:id="rId36"/>
    <p:sldId id="307" r:id="rId37"/>
    <p:sldId id="326" r:id="rId38"/>
    <p:sldId id="311" r:id="rId39"/>
    <p:sldId id="31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16" y="3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8257BC-3C5E-4F3A-8221-949397B8307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9474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8257BC-3C5E-4F3A-8221-949397B8307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38248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8257BC-3C5E-4F3A-8221-949397B8307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353421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8257BC-3C5E-4F3A-8221-949397B8307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48705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257BC-3C5E-4F3A-8221-949397B8307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337582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8257BC-3C5E-4F3A-8221-949397B8307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64737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8257BC-3C5E-4F3A-8221-949397B8307D}" type="datetimeFigureOut">
              <a:rPr lang="en-GB" smtClean="0"/>
              <a:t>08/04/2020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51066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8257BC-3C5E-4F3A-8221-949397B8307D}" type="datetimeFigureOut">
              <a:rPr lang="en-GB" smtClean="0"/>
              <a:t>08/04/2020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354711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257BC-3C5E-4F3A-8221-949397B8307D}" type="datetimeFigureOut">
              <a:rPr lang="en-GB" smtClean="0"/>
              <a:t>08/04/2020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165979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8257BC-3C5E-4F3A-8221-949397B8307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350007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8257BC-3C5E-4F3A-8221-949397B8307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423841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257BC-3C5E-4F3A-8221-949397B8307D}" type="datetimeFigureOut">
              <a:rPr lang="en-GB" smtClean="0"/>
              <a:t>08/04/2020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570DF-14D8-4841-9B96-B36060051464}" type="slidenum">
              <a:rPr lang="en-GB" smtClean="0"/>
              <a:t>‹#›</a:t>
            </a:fld>
            <a:endParaRPr lang="en-GB"/>
          </a:p>
        </p:txBody>
      </p:sp>
    </p:spTree>
    <p:extLst>
      <p:ext uri="{BB962C8B-B14F-4D97-AF65-F5344CB8AC3E}">
        <p14:creationId xmlns:p14="http://schemas.microsoft.com/office/powerpoint/2010/main" val="323918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www.facebook.com/watch/?v=702809196773593"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viewfrommybalcony.files.wordpress.com/2008/03/v-for-vendetta-logo-wallpaper.jpg"/>
          <p:cNvPicPr>
            <a:picLocks noChangeAspect="1" noChangeArrowheads="1"/>
          </p:cNvPicPr>
          <p:nvPr/>
        </p:nvPicPr>
        <p:blipFill rotWithShape="1">
          <a:blip r:embed="rId4">
            <a:extLst>
              <a:ext uri="{28A0092B-C50C-407E-A947-70E740481C1C}">
                <a14:useLocalDpi xmlns:a14="http://schemas.microsoft.com/office/drawing/2010/main" val="0"/>
              </a:ext>
            </a:extLst>
          </a:blip>
          <a:srcRect r="6669" b="3883"/>
          <a:stretch/>
        </p:blipFill>
        <p:spPr bwMode="auto">
          <a:xfrm>
            <a:off x="0" y="1"/>
            <a:ext cx="91059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3568" y="23664"/>
            <a:ext cx="7772400" cy="1470025"/>
          </a:xfrm>
        </p:spPr>
        <p:txBody>
          <a:bodyPr/>
          <a:lstStyle/>
          <a:p>
            <a:r>
              <a:rPr lang="en-GB" sz="4800" b="1" dirty="0">
                <a:solidFill>
                  <a:schemeClr val="bg1"/>
                </a:solidFill>
                <a:effectLst>
                  <a:outerShdw blurRad="38100" dist="38100" dir="2700000" algn="tl">
                    <a:srgbClr val="000000">
                      <a:alpha val="43137"/>
                    </a:srgbClr>
                  </a:outerShdw>
                </a:effectLst>
              </a:rPr>
              <a:t>Alternative London</a:t>
            </a:r>
          </a:p>
        </p:txBody>
      </p:sp>
      <p:sp>
        <p:nvSpPr>
          <p:cNvPr id="3" name="Subtitle 2"/>
          <p:cNvSpPr>
            <a:spLocks noGrp="1"/>
          </p:cNvSpPr>
          <p:nvPr>
            <p:ph type="subTitle" idx="1"/>
          </p:nvPr>
        </p:nvSpPr>
        <p:spPr>
          <a:xfrm>
            <a:off x="0" y="1124744"/>
            <a:ext cx="9144000" cy="2112640"/>
          </a:xfrm>
        </p:spPr>
        <p:txBody>
          <a:bodyPr>
            <a:normAutofit/>
          </a:bodyPr>
          <a:lstStyle/>
          <a:p>
            <a:r>
              <a:rPr lang="en-GB" sz="4000" b="1" dirty="0">
                <a:solidFill>
                  <a:schemeClr val="bg1"/>
                </a:solidFill>
                <a:effectLst>
                  <a:outerShdw blurRad="38100" dist="38100" dir="2700000" algn="tl">
                    <a:srgbClr val="000000">
                      <a:alpha val="43137"/>
                    </a:srgbClr>
                  </a:outerShdw>
                </a:effectLst>
              </a:rPr>
              <a:t>V for Vendetta</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95" y="2568076"/>
            <a:ext cx="3183753" cy="42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350" y="3068960"/>
            <a:ext cx="2975695" cy="357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01 Remember Remember.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00684" y="5877272"/>
            <a:ext cx="609600" cy="609600"/>
          </a:xfrm>
          <a:prstGeom prst="rect">
            <a:avLst/>
          </a:prstGeom>
        </p:spPr>
      </p:pic>
      <p:sp>
        <p:nvSpPr>
          <p:cNvPr id="8" name="Slide Number Placeholder 6">
            <a:extLst>
              <a:ext uri="{FF2B5EF4-FFF2-40B4-BE49-F238E27FC236}">
                <a16:creationId xmlns:a16="http://schemas.microsoft.com/office/drawing/2014/main" id="{36B1D07E-8827-4967-B9B3-298D8D3A459F}"/>
              </a:ext>
            </a:extLst>
          </p:cNvPr>
          <p:cNvSpPr>
            <a:spLocks noGrp="1"/>
          </p:cNvSpPr>
          <p:nvPr>
            <p:ph type="sldNum" sz="quarter" idx="12"/>
          </p:nvPr>
        </p:nvSpPr>
        <p:spPr>
          <a:xfrm>
            <a:off x="8187228" y="6347599"/>
            <a:ext cx="842817" cy="413038"/>
          </a:xfrm>
        </p:spPr>
        <p:txBody>
          <a:bodyPr/>
          <a:lstStyle/>
          <a:p>
            <a:fld id="{E718203D-D17C-45A4-B169-79A6A80EB81C}" type="slidenum">
              <a:rPr lang="en-GB" sz="4400" smtClean="0"/>
              <a:t>1</a:t>
            </a:fld>
            <a:endParaRPr lang="en-GB" dirty="0"/>
          </a:p>
        </p:txBody>
      </p:sp>
    </p:spTree>
    <p:extLst>
      <p:ext uri="{BB962C8B-B14F-4D97-AF65-F5344CB8AC3E}">
        <p14:creationId xmlns:p14="http://schemas.microsoft.com/office/powerpoint/2010/main" val="1863345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 y="-91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5024"/>
            <a:ext cx="8229600" cy="871736"/>
          </a:xfrm>
        </p:spPr>
        <p:txBody>
          <a:bodyPr>
            <a:normAutofit/>
          </a:bodyPr>
          <a:lstStyle/>
          <a:p>
            <a:r>
              <a:rPr lang="en-GB" b="1" dirty="0">
                <a:solidFill>
                  <a:schemeClr val="bg1">
                    <a:lumMod val="75000"/>
                  </a:schemeClr>
                </a:solidFill>
                <a:effectLst>
                  <a:outerShdw blurRad="38100" dist="38100" dir="2700000" algn="tl">
                    <a:srgbClr val="000000">
                      <a:alpha val="43137"/>
                    </a:srgbClr>
                  </a:outerShdw>
                </a:effectLst>
              </a:rPr>
              <a:t>Plot Summary (Book 2)</a:t>
            </a:r>
          </a:p>
        </p:txBody>
      </p:sp>
      <p:sp>
        <p:nvSpPr>
          <p:cNvPr id="3" name="Content Placeholder 2"/>
          <p:cNvSpPr>
            <a:spLocks noGrp="1"/>
          </p:cNvSpPr>
          <p:nvPr>
            <p:ph idx="1"/>
          </p:nvPr>
        </p:nvSpPr>
        <p:spPr>
          <a:xfrm>
            <a:off x="107504" y="836712"/>
            <a:ext cx="8928992" cy="5832648"/>
          </a:xfrm>
        </p:spPr>
        <p:txBody>
          <a:bodyPr>
            <a:normAutofit fontScale="92500" lnSpcReduction="2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V launches an attack on the local TV station, broadcasting his own message. When the police arrive it is believed that V is killed in the attack. In fact he dressed the station manager, Roger </a:t>
            </a:r>
            <a:r>
              <a:rPr lang="en-GB" i="1" dirty="0" err="1">
                <a:solidFill>
                  <a:schemeClr val="bg1">
                    <a:lumMod val="75000"/>
                  </a:schemeClr>
                </a:solidFill>
                <a:effectLst>
                  <a:outerShdw blurRad="38100" dist="38100" dir="2700000" algn="tl">
                    <a:srgbClr val="000000">
                      <a:alpha val="43137"/>
                    </a:srgbClr>
                  </a:outerShdw>
                </a:effectLst>
              </a:rPr>
              <a:t>Dascombe</a:t>
            </a:r>
            <a:r>
              <a:rPr lang="en-GB" i="1" dirty="0">
                <a:solidFill>
                  <a:schemeClr val="bg1">
                    <a:lumMod val="75000"/>
                  </a:schemeClr>
                </a:solidFill>
                <a:effectLst>
                  <a:outerShdw blurRad="38100" dist="38100" dir="2700000" algn="tl">
                    <a:srgbClr val="000000">
                      <a:alpha val="43137"/>
                    </a:srgbClr>
                  </a:outerShdw>
                </a:effectLst>
              </a:rPr>
              <a:t>, to look like him.</a:t>
            </a:r>
          </a:p>
          <a:p>
            <a:pPr marL="0" indent="0">
              <a:buNone/>
            </a:pP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is abandoned by V and stays with Gordon, a petty criminal, becoming his lover until he is killed by Alistair Harper. While planning her revenge on Harper,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is captured and imprisoned; her head is shaved and she is tortures. She takes comfort from a message written by a former prisoner. However, she refuses to give up V, preferring death to betrayal. Thus, she finds that V is the instigator of the interrogation and his aim was to release her from her fear.</a:t>
            </a:r>
          </a:p>
        </p:txBody>
      </p:sp>
      <p:sp>
        <p:nvSpPr>
          <p:cNvPr id="5" name="Slide Number Placeholder 6">
            <a:extLst>
              <a:ext uri="{FF2B5EF4-FFF2-40B4-BE49-F238E27FC236}">
                <a16:creationId xmlns:a16="http://schemas.microsoft.com/office/drawing/2014/main" id="{3AE95388-AD78-4FBB-9908-302F148CDB2A}"/>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10</a:t>
            </a:fld>
            <a:endParaRPr lang="en-GB" dirty="0"/>
          </a:p>
        </p:txBody>
      </p:sp>
    </p:spTree>
    <p:extLst>
      <p:ext uri="{BB962C8B-B14F-4D97-AF65-F5344CB8AC3E}">
        <p14:creationId xmlns:p14="http://schemas.microsoft.com/office/powerpoint/2010/main" val="19806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980728"/>
          </a:xfrm>
        </p:spPr>
        <p:txBody>
          <a:bodyPr/>
          <a:lstStyle/>
          <a:p>
            <a:r>
              <a:rPr lang="en-GB" dirty="0">
                <a:solidFill>
                  <a:schemeClr val="bg1">
                    <a:lumMod val="75000"/>
                  </a:schemeClr>
                </a:solidFill>
              </a:rPr>
              <a:t>Plot Summary (Book 3)</a:t>
            </a:r>
          </a:p>
        </p:txBody>
      </p:sp>
      <p:sp>
        <p:nvSpPr>
          <p:cNvPr id="3" name="Content Placeholder 2"/>
          <p:cNvSpPr>
            <a:spLocks noGrp="1"/>
          </p:cNvSpPr>
          <p:nvPr>
            <p:ph idx="1"/>
          </p:nvPr>
        </p:nvSpPr>
        <p:spPr>
          <a:xfrm>
            <a:off x="457200" y="1052736"/>
            <a:ext cx="8229600" cy="5472608"/>
          </a:xfrm>
        </p:spPr>
        <p:txBody>
          <a:bodyPr>
            <a:normAutofit fontScale="92500" lnSpcReduction="1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V starts his finale with a bomb in the Jordan Tower and the Old Post Office Tower, first to cripple the Government Secret Police and then to broadcast his own message. With the Government incapacitated, civilisation descends into chaos. V then shows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her inheritance.</a:t>
            </a:r>
          </a:p>
          <a:p>
            <a:pPr marL="0" indent="0">
              <a:buNone/>
            </a:pPr>
            <a:r>
              <a:rPr lang="en-GB" i="1" dirty="0">
                <a:solidFill>
                  <a:schemeClr val="bg1">
                    <a:lumMod val="75000"/>
                  </a:schemeClr>
                </a:solidFill>
                <a:effectLst>
                  <a:outerShdw blurRad="38100" dist="38100" dir="2700000" algn="tl">
                    <a:srgbClr val="000000">
                      <a:alpha val="43137"/>
                    </a:srgbClr>
                  </a:outerShdw>
                </a:effectLst>
              </a:rPr>
              <a:t>Adam Susan is assassinated, while V is mortally wounded; instead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assumes the mantel of V and rallies the population. She then gives V his Viking funeral in an underground train packed with ‘gelignite and </a:t>
            </a:r>
            <a:r>
              <a:rPr lang="en-GB" i="1" dirty="0" err="1">
                <a:solidFill>
                  <a:schemeClr val="bg1">
                    <a:lumMod val="75000"/>
                  </a:schemeClr>
                </a:solidFill>
                <a:effectLst>
                  <a:outerShdw blurRad="38100" dist="38100" dir="2700000" algn="tl">
                    <a:srgbClr val="000000">
                      <a:alpha val="43137"/>
                    </a:srgbClr>
                  </a:outerShdw>
                </a:effectLst>
              </a:rPr>
              <a:t>lillies</a:t>
            </a:r>
            <a:r>
              <a:rPr lang="en-GB" i="1" dirty="0">
                <a:solidFill>
                  <a:schemeClr val="bg1">
                    <a:lumMod val="75000"/>
                  </a:schemeClr>
                </a:solidFill>
                <a:effectLst>
                  <a:outerShdw blurRad="38100" dist="38100" dir="2700000" algn="tl">
                    <a:srgbClr val="000000">
                      <a:alpha val="43137"/>
                    </a:srgbClr>
                  </a:outerShdw>
                </a:effectLst>
              </a:rPr>
              <a:t>’ which explodes as it reaches its destination: Downing Street.</a:t>
            </a:r>
          </a:p>
        </p:txBody>
      </p:sp>
      <p:sp>
        <p:nvSpPr>
          <p:cNvPr id="5" name="Slide Number Placeholder 6">
            <a:extLst>
              <a:ext uri="{FF2B5EF4-FFF2-40B4-BE49-F238E27FC236}">
                <a16:creationId xmlns:a16="http://schemas.microsoft.com/office/drawing/2014/main" id="{5853DBC3-2344-4A23-B00F-5E9250900494}"/>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11</a:t>
            </a:fld>
            <a:endParaRPr lang="en-GB" dirty="0"/>
          </a:p>
        </p:txBody>
      </p:sp>
    </p:spTree>
    <p:extLst>
      <p:ext uri="{BB962C8B-B14F-4D97-AF65-F5344CB8AC3E}">
        <p14:creationId xmlns:p14="http://schemas.microsoft.com/office/powerpoint/2010/main" val="88096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911"/>
            <a:ext cx="4247996" cy="6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372" y="34396"/>
            <a:ext cx="4087588" cy="671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EE784199-25C4-4F0F-AD6B-3A32F7AA64E2}"/>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12</a:t>
            </a:fld>
            <a:endParaRPr lang="en-GB" dirty="0"/>
          </a:p>
        </p:txBody>
      </p:sp>
    </p:spTree>
    <p:extLst>
      <p:ext uri="{BB962C8B-B14F-4D97-AF65-F5344CB8AC3E}">
        <p14:creationId xmlns:p14="http://schemas.microsoft.com/office/powerpoint/2010/main" val="121274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4" y="144463"/>
            <a:ext cx="4364988" cy="660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4462"/>
            <a:ext cx="4182028" cy="660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BDCF1079-3172-404E-9FC2-D7794B75648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13</a:t>
            </a:fld>
            <a:endParaRPr lang="en-GB" dirty="0"/>
          </a:p>
        </p:txBody>
      </p:sp>
    </p:spTree>
    <p:extLst>
      <p:ext uri="{BB962C8B-B14F-4D97-AF65-F5344CB8AC3E}">
        <p14:creationId xmlns:p14="http://schemas.microsoft.com/office/powerpoint/2010/main" val="2824414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00" y="188640"/>
            <a:ext cx="4327287"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85"/>
            <a:ext cx="4028966" cy="655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77A5FADC-6004-40F1-82FC-57EC08C8C3A6}"/>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14</a:t>
            </a:fld>
            <a:endParaRPr lang="en-GB" dirty="0"/>
          </a:p>
        </p:txBody>
      </p:sp>
    </p:spTree>
    <p:extLst>
      <p:ext uri="{BB962C8B-B14F-4D97-AF65-F5344CB8AC3E}">
        <p14:creationId xmlns:p14="http://schemas.microsoft.com/office/powerpoint/2010/main" val="268122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4402832" cy="4525963"/>
          </a:xfrm>
        </p:spPr>
        <p:txBody>
          <a:bodyPr/>
          <a:lstStyle/>
          <a:p>
            <a:r>
              <a:rPr lang="en-GB" dirty="0">
                <a:solidFill>
                  <a:schemeClr val="bg1"/>
                </a:solidFill>
              </a:rPr>
              <a:t>Compare the section from the graphic novel to the opening section of the film @2.30 </a:t>
            </a:r>
            <a:r>
              <a:rPr lang="en-GB" dirty="0" err="1">
                <a:solidFill>
                  <a:schemeClr val="bg1"/>
                </a:solidFill>
              </a:rPr>
              <a:t>mins</a:t>
            </a:r>
            <a:r>
              <a:rPr lang="en-GB" dirty="0">
                <a:solidFill>
                  <a:schemeClr val="bg1"/>
                </a:solidFill>
              </a:rPr>
              <a:t> – 10.46 </a:t>
            </a:r>
            <a:r>
              <a:rPr lang="en-GB" dirty="0" err="1">
                <a:solidFill>
                  <a:schemeClr val="bg1"/>
                </a:solidFill>
              </a:rPr>
              <a:t>mins</a:t>
            </a:r>
            <a:endParaRPr lang="en-GB" dirty="0">
              <a:solidFill>
                <a:schemeClr val="bg1"/>
              </a:solidFill>
            </a:endParaRPr>
          </a:p>
        </p:txBody>
      </p:sp>
      <p:sp>
        <p:nvSpPr>
          <p:cNvPr id="5" name="Slide Number Placeholder 6">
            <a:extLst>
              <a:ext uri="{FF2B5EF4-FFF2-40B4-BE49-F238E27FC236}">
                <a16:creationId xmlns:a16="http://schemas.microsoft.com/office/drawing/2014/main" id="{B2D780B2-F14E-4A86-BE8E-E7AB7E402C1D}"/>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15</a:t>
            </a:fld>
            <a:endParaRPr lang="en-GB" dirty="0"/>
          </a:p>
        </p:txBody>
      </p:sp>
    </p:spTree>
    <p:extLst>
      <p:ext uri="{BB962C8B-B14F-4D97-AF65-F5344CB8AC3E}">
        <p14:creationId xmlns:p14="http://schemas.microsoft.com/office/powerpoint/2010/main" val="83677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850106"/>
          </a:xfrm>
        </p:spPr>
        <p:txBody>
          <a:bodyPr/>
          <a:lstStyle/>
          <a:p>
            <a:r>
              <a:rPr lang="en-GB" b="1" dirty="0">
                <a:solidFill>
                  <a:schemeClr val="bg1">
                    <a:lumMod val="75000"/>
                  </a:schemeClr>
                </a:solidFill>
                <a:effectLst>
                  <a:outerShdw blurRad="38100" dist="38100" dir="2700000" algn="tl">
                    <a:srgbClr val="000000">
                      <a:alpha val="43137"/>
                    </a:srgbClr>
                  </a:outerShdw>
                </a:effectLst>
              </a:rPr>
              <a:t>The Totalitarian Regime</a:t>
            </a:r>
          </a:p>
        </p:txBody>
      </p:sp>
      <p:sp>
        <p:nvSpPr>
          <p:cNvPr id="3" name="Content Placeholder 2"/>
          <p:cNvSpPr>
            <a:spLocks noGrp="1"/>
          </p:cNvSpPr>
          <p:nvPr>
            <p:ph idx="1"/>
          </p:nvPr>
        </p:nvSpPr>
        <p:spPr>
          <a:xfrm>
            <a:off x="179512" y="1124744"/>
            <a:ext cx="8784976" cy="5131578"/>
          </a:xfrm>
        </p:spPr>
        <p:txBody>
          <a:bodyPr>
            <a:normAutofit fontScale="85000" lnSpcReduction="20000"/>
          </a:bodyPr>
          <a:lstStyle/>
          <a:p>
            <a:pPr marL="0" indent="0">
              <a:buNone/>
            </a:pPr>
            <a:r>
              <a:rPr lang="en-GB" dirty="0">
                <a:solidFill>
                  <a:schemeClr val="bg1">
                    <a:lumMod val="75000"/>
                  </a:schemeClr>
                </a:solidFill>
                <a:effectLst>
                  <a:outerShdw blurRad="38100" dist="38100" dir="2700000" algn="tl">
                    <a:srgbClr val="000000">
                      <a:alpha val="43137"/>
                    </a:srgbClr>
                  </a:outerShdw>
                </a:effectLst>
              </a:rPr>
              <a:t>The imagery of the dystopian world follows the iconography of Nazi Germany along with George Orwell’s </a:t>
            </a:r>
            <a:r>
              <a:rPr lang="en-GB" i="1" dirty="0">
                <a:solidFill>
                  <a:schemeClr val="bg1">
                    <a:lumMod val="75000"/>
                  </a:schemeClr>
                </a:solidFill>
                <a:effectLst>
                  <a:outerShdw blurRad="38100" dist="38100" dir="2700000" algn="tl">
                    <a:srgbClr val="000000">
                      <a:alpha val="43137"/>
                    </a:srgbClr>
                  </a:outerShdw>
                </a:effectLst>
              </a:rPr>
              <a:t>1984</a:t>
            </a:r>
            <a:r>
              <a:rPr lang="en-GB" dirty="0">
                <a:solidFill>
                  <a:schemeClr val="bg1">
                    <a:lumMod val="75000"/>
                  </a:schemeClr>
                </a:solidFill>
                <a:effectLst>
                  <a:outerShdw blurRad="38100" dist="38100" dir="2700000" algn="tl">
                    <a:srgbClr val="000000">
                      <a:alpha val="43137"/>
                    </a:srgbClr>
                  </a:outerShdw>
                </a:effectLst>
              </a:rPr>
              <a:t>; however, when the story is set is during the time when Britain was suffering a recession under the Conservative government, led by Margaret Thatcher. </a:t>
            </a:r>
          </a:p>
          <a:p>
            <a:pPr marL="0" indent="0">
              <a:buNone/>
            </a:pPr>
            <a:endParaRPr lang="en-GB"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“[The movie] has been "turned into a Bush-era parable by people too timid to set a political satire in their own country.... It's a thwarted and frustrated and largely impotent American liberal fantasy of someone with American liberal values standing up against a state run by neoconservatives — which is not what the comic V for Vendetta was about. It was about fascism, it was about anarchy, it was about England”</a:t>
            </a:r>
          </a:p>
          <a:p>
            <a:pPr marL="0" indent="0" algn="r">
              <a:buNone/>
            </a:pPr>
            <a:r>
              <a:rPr lang="en-GB" sz="2800" dirty="0">
                <a:solidFill>
                  <a:schemeClr val="bg1">
                    <a:lumMod val="75000"/>
                  </a:schemeClr>
                </a:solidFill>
                <a:effectLst>
                  <a:outerShdw blurRad="38100" dist="38100" dir="2700000" algn="tl">
                    <a:srgbClr val="000000">
                      <a:alpha val="43137"/>
                    </a:srgbClr>
                  </a:outerShdw>
                </a:effectLst>
              </a:rPr>
              <a:t>Alan Moore, ‘Alan Moore: The Last Angry Man’, MTV 2006</a:t>
            </a:r>
          </a:p>
        </p:txBody>
      </p:sp>
      <p:sp>
        <p:nvSpPr>
          <p:cNvPr id="5" name="Slide Number Placeholder 6">
            <a:extLst>
              <a:ext uri="{FF2B5EF4-FFF2-40B4-BE49-F238E27FC236}">
                <a16:creationId xmlns:a16="http://schemas.microsoft.com/office/drawing/2014/main" id="{4781B179-AB8A-437A-894C-8C4ACE1311BB}"/>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16</a:t>
            </a:fld>
            <a:endParaRPr lang="en-GB" dirty="0"/>
          </a:p>
        </p:txBody>
      </p:sp>
    </p:spTree>
    <p:extLst>
      <p:ext uri="{BB962C8B-B14F-4D97-AF65-F5344CB8AC3E}">
        <p14:creationId xmlns:p14="http://schemas.microsoft.com/office/powerpoint/2010/main" val="124964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5482952" cy="850106"/>
          </a:xfrm>
        </p:spPr>
        <p:txBody>
          <a:bodyPr/>
          <a:lstStyle/>
          <a:p>
            <a:r>
              <a:rPr lang="en-GB" b="1" dirty="0">
                <a:solidFill>
                  <a:schemeClr val="bg1">
                    <a:lumMod val="75000"/>
                  </a:schemeClr>
                </a:solidFill>
                <a:effectLst>
                  <a:outerShdw blurRad="38100" dist="38100" dir="2700000" algn="tl">
                    <a:srgbClr val="000000">
                      <a:alpha val="43137"/>
                    </a:srgbClr>
                  </a:outerShdw>
                </a:effectLst>
              </a:rPr>
              <a:t>Dystopian literatures?</a:t>
            </a:r>
          </a:p>
        </p:txBody>
      </p:sp>
      <p:sp>
        <p:nvSpPr>
          <p:cNvPr id="3" name="Content Placeholder 2"/>
          <p:cNvSpPr>
            <a:spLocks noGrp="1"/>
          </p:cNvSpPr>
          <p:nvPr>
            <p:ph idx="1"/>
          </p:nvPr>
        </p:nvSpPr>
        <p:spPr>
          <a:xfrm>
            <a:off x="179512" y="1916832"/>
            <a:ext cx="4608512" cy="4752528"/>
          </a:xfrm>
        </p:spPr>
        <p:txBody>
          <a:bodyPr>
            <a:normAutofit/>
          </a:bodyPr>
          <a:lstStyle/>
          <a:p>
            <a:pPr marL="0" indent="0">
              <a:buNone/>
            </a:pPr>
            <a:r>
              <a:rPr lang="en-GB" dirty="0">
                <a:solidFill>
                  <a:schemeClr val="bg1">
                    <a:lumMod val="75000"/>
                  </a:schemeClr>
                </a:solidFill>
                <a:effectLst>
                  <a:outerShdw blurRad="38100" dist="38100" dir="2700000" algn="tl">
                    <a:srgbClr val="000000">
                      <a:alpha val="43137"/>
                    </a:srgbClr>
                  </a:outerShdw>
                </a:effectLst>
              </a:rPr>
              <a:t>Is what Alan Moore says a fair assessment of the Bush-era politics?</a:t>
            </a:r>
          </a:p>
          <a:p>
            <a:pPr marL="0" indent="0">
              <a:buNone/>
            </a:pPr>
            <a:endParaRPr lang="en-GB" sz="2800" dirty="0">
              <a:solidFill>
                <a:schemeClr val="bg1">
                  <a:lumMod val="75000"/>
                </a:schemeClr>
              </a:solidFill>
              <a:effectLst>
                <a:outerShdw blurRad="38100" dist="38100" dir="2700000" algn="tl">
                  <a:srgbClr val="000000">
                    <a:alpha val="43137"/>
                  </a:srgbClr>
                </a:outerShdw>
              </a:effectLst>
            </a:endParaRPr>
          </a:p>
          <a:p>
            <a:pPr marL="0" indent="0">
              <a:buNone/>
            </a:pPr>
            <a:r>
              <a:rPr lang="en-GB" sz="2800" dirty="0">
                <a:solidFill>
                  <a:schemeClr val="bg1">
                    <a:lumMod val="75000"/>
                  </a:schemeClr>
                </a:solidFill>
                <a:effectLst>
                  <a:outerShdw blurRad="38100" dist="38100" dir="2700000" algn="tl">
                    <a:srgbClr val="000000">
                      <a:alpha val="43137"/>
                    </a:srgbClr>
                  </a:outerShdw>
                </a:effectLst>
              </a:rPr>
              <a:t>Can we see parallels with other dystopian literatures?</a:t>
            </a:r>
          </a:p>
        </p:txBody>
      </p:sp>
      <p:sp>
        <p:nvSpPr>
          <p:cNvPr id="5" name="Slide Number Placeholder 6">
            <a:extLst>
              <a:ext uri="{FF2B5EF4-FFF2-40B4-BE49-F238E27FC236}">
                <a16:creationId xmlns:a16="http://schemas.microsoft.com/office/drawing/2014/main" id="{8FA9A5BD-0C0A-4EA4-9949-61A3B9896934}"/>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17</a:t>
            </a:fld>
            <a:endParaRPr lang="en-GB" dirty="0"/>
          </a:p>
        </p:txBody>
      </p:sp>
    </p:spTree>
    <p:extLst>
      <p:ext uri="{BB962C8B-B14F-4D97-AF65-F5344CB8AC3E}">
        <p14:creationId xmlns:p14="http://schemas.microsoft.com/office/powerpoint/2010/main" val="373776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5482952" cy="850106"/>
          </a:xfrm>
        </p:spPr>
        <p:txBody>
          <a:bodyPr/>
          <a:lstStyle/>
          <a:p>
            <a:r>
              <a:rPr lang="en-GB" b="1" dirty="0">
                <a:solidFill>
                  <a:schemeClr val="bg1">
                    <a:lumMod val="75000"/>
                  </a:schemeClr>
                </a:solidFill>
                <a:effectLst>
                  <a:outerShdw blurRad="38100" dist="38100" dir="2700000" algn="tl">
                    <a:srgbClr val="000000">
                      <a:alpha val="43137"/>
                    </a:srgbClr>
                  </a:outerShdw>
                </a:effectLst>
              </a:rPr>
              <a:t>Dystopian literatures?</a:t>
            </a:r>
          </a:p>
        </p:txBody>
      </p:sp>
      <p:sp>
        <p:nvSpPr>
          <p:cNvPr id="3" name="Content Placeholder 2"/>
          <p:cNvSpPr>
            <a:spLocks noGrp="1"/>
          </p:cNvSpPr>
          <p:nvPr>
            <p:ph idx="1"/>
          </p:nvPr>
        </p:nvSpPr>
        <p:spPr>
          <a:xfrm>
            <a:off x="107504" y="980728"/>
            <a:ext cx="4824536" cy="5544616"/>
          </a:xfrm>
        </p:spPr>
        <p:txBody>
          <a:bodyPr>
            <a:noAutofit/>
          </a:bodyPr>
          <a:lstStyle/>
          <a:p>
            <a:r>
              <a:rPr lang="en-GB" sz="2300" dirty="0">
                <a:solidFill>
                  <a:schemeClr val="bg1"/>
                </a:solidFill>
              </a:rPr>
              <a:t>It was always at night--the arrests invariably happened at night. The sudden jerk out of sleep, the rough hand shaking your shoulder, the lights glaring in your eyes, the ring of hard faces round the bed. In the vast majority of cases there was no trial, no report of the arrest. People simply disappeared, always during the night. Your name was removed from the registers, every record of everything you had ever done was wiped out, your one-time existence was denied and then forgotten. You were abolished, annihilated: VAPORIZED was the usual word.</a:t>
            </a:r>
          </a:p>
        </p:txBody>
      </p:sp>
      <p:sp>
        <p:nvSpPr>
          <p:cNvPr id="5" name="Slide Number Placeholder 6">
            <a:extLst>
              <a:ext uri="{FF2B5EF4-FFF2-40B4-BE49-F238E27FC236}">
                <a16:creationId xmlns:a16="http://schemas.microsoft.com/office/drawing/2014/main" id="{5DDB6692-4C6F-43A0-A791-BAA404D6B831}"/>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18</a:t>
            </a:fld>
            <a:endParaRPr lang="en-GB" dirty="0"/>
          </a:p>
        </p:txBody>
      </p:sp>
    </p:spTree>
    <p:extLst>
      <p:ext uri="{BB962C8B-B14F-4D97-AF65-F5344CB8AC3E}">
        <p14:creationId xmlns:p14="http://schemas.microsoft.com/office/powerpoint/2010/main" val="717607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5482952" cy="850106"/>
          </a:xfrm>
        </p:spPr>
        <p:txBody>
          <a:bodyPr/>
          <a:lstStyle/>
          <a:p>
            <a:r>
              <a:rPr lang="en-GB" b="1" dirty="0">
                <a:solidFill>
                  <a:schemeClr val="bg1">
                    <a:lumMod val="75000"/>
                  </a:schemeClr>
                </a:solidFill>
                <a:effectLst>
                  <a:outerShdw blurRad="38100" dist="38100" dir="2700000" algn="tl">
                    <a:srgbClr val="000000">
                      <a:alpha val="43137"/>
                    </a:srgbClr>
                  </a:outerShdw>
                </a:effectLst>
              </a:rPr>
              <a:t>Dystopian literatures?</a:t>
            </a:r>
          </a:p>
        </p:txBody>
      </p:sp>
      <p:sp>
        <p:nvSpPr>
          <p:cNvPr id="3" name="Content Placeholder 2"/>
          <p:cNvSpPr>
            <a:spLocks noGrp="1"/>
          </p:cNvSpPr>
          <p:nvPr>
            <p:ph idx="1"/>
          </p:nvPr>
        </p:nvSpPr>
        <p:spPr>
          <a:xfrm>
            <a:off x="107504" y="980728"/>
            <a:ext cx="5184576" cy="5760640"/>
          </a:xfrm>
        </p:spPr>
        <p:txBody>
          <a:bodyPr>
            <a:noAutofit/>
          </a:bodyPr>
          <a:lstStyle/>
          <a:p>
            <a:pPr marL="0" indent="0">
              <a:buNone/>
            </a:pPr>
            <a:r>
              <a:rPr lang="en-GB" sz="1800" dirty="0">
                <a:solidFill>
                  <a:schemeClr val="bg1"/>
                </a:solidFill>
              </a:rPr>
              <a:t>In the mid-1980s near Boston, Mass., a cabal of </a:t>
            </a:r>
            <a:r>
              <a:rPr lang="en-GB" sz="1800" dirty="0" err="1">
                <a:solidFill>
                  <a:schemeClr val="bg1"/>
                </a:solidFill>
              </a:rPr>
              <a:t>rightwing</a:t>
            </a:r>
            <a:r>
              <a:rPr lang="en-GB" sz="1800" dirty="0">
                <a:solidFill>
                  <a:schemeClr val="bg1"/>
                </a:solidFill>
              </a:rPr>
              <a:t> fundamentalists murders the U.S. President and members of Congress, disenfranchises women by impounding their credit cards and denying them jobs and education, and sets up Gilead, a repressively conservative state bent on annihilating homosexuals, abortionists, and religious sects other than their own, and resettling Jews, old women, and non-white people in radioactive territory, known as the Colonies. Because nuclear and biological warfare has polluted vast areas, the population suffers a sharp decline in viable births and a rise in birth defects. Consequently, infertile and aged females, as well as homosexuals, are dispatched as clean-up crews in the Colonies. Fertile women involved in illicit liaisons or second marriages are apprehended, indoctrinated, and parcelled out to Commanders of the secret police as Handmaids. </a:t>
            </a:r>
          </a:p>
        </p:txBody>
      </p:sp>
      <p:sp>
        <p:nvSpPr>
          <p:cNvPr id="5" name="Slide Number Placeholder 6">
            <a:extLst>
              <a:ext uri="{FF2B5EF4-FFF2-40B4-BE49-F238E27FC236}">
                <a16:creationId xmlns:a16="http://schemas.microsoft.com/office/drawing/2014/main" id="{D1A16E67-36AE-4D1F-9A7F-FB5B9A373D18}"/>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19</a:t>
            </a:fld>
            <a:endParaRPr lang="en-GB" dirty="0"/>
          </a:p>
        </p:txBody>
      </p:sp>
    </p:spTree>
    <p:extLst>
      <p:ext uri="{BB962C8B-B14F-4D97-AF65-F5344CB8AC3E}">
        <p14:creationId xmlns:p14="http://schemas.microsoft.com/office/powerpoint/2010/main" val="308963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rotWithShape="1">
          <a:blip r:embed="rId2">
            <a:extLst>
              <a:ext uri="{28A0092B-C50C-407E-A947-70E740481C1C}">
                <a14:useLocalDpi xmlns:a14="http://schemas.microsoft.com/office/drawing/2010/main" val="0"/>
              </a:ext>
            </a:extLst>
          </a:blip>
          <a:srcRect r="764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4402832" cy="1143000"/>
          </a:xfrm>
        </p:spPr>
        <p:txBody>
          <a:bodyPr/>
          <a:lstStyle/>
          <a:p>
            <a:r>
              <a:rPr lang="en-GB" dirty="0">
                <a:solidFill>
                  <a:schemeClr val="bg1"/>
                </a:solidFill>
              </a:rPr>
              <a:t>Today’s session</a:t>
            </a:r>
          </a:p>
        </p:txBody>
      </p:sp>
      <p:sp>
        <p:nvSpPr>
          <p:cNvPr id="3" name="Content Placeholder 2"/>
          <p:cNvSpPr>
            <a:spLocks noGrp="1"/>
          </p:cNvSpPr>
          <p:nvPr>
            <p:ph idx="1"/>
          </p:nvPr>
        </p:nvSpPr>
        <p:spPr>
          <a:xfrm>
            <a:off x="179512" y="1600200"/>
            <a:ext cx="5472608" cy="5069160"/>
          </a:xfrm>
        </p:spPr>
        <p:txBody>
          <a:bodyPr>
            <a:normAutofit fontScale="70000" lnSpcReduction="20000"/>
          </a:bodyPr>
          <a:lstStyle/>
          <a:p>
            <a:pPr marL="0" indent="0">
              <a:buNone/>
            </a:pPr>
            <a:r>
              <a:rPr lang="en-GB" b="1" dirty="0">
                <a:solidFill>
                  <a:schemeClr val="bg1">
                    <a:lumMod val="75000"/>
                  </a:schemeClr>
                </a:solidFill>
                <a:effectLst>
                  <a:outerShdw blurRad="38100" dist="38100" dir="2700000" algn="tl">
                    <a:srgbClr val="000000">
                      <a:alpha val="43137"/>
                    </a:srgbClr>
                  </a:outerShdw>
                </a:effectLst>
              </a:rPr>
              <a:t>A Discussion of V for Vendetta as an image of dystopian London</a:t>
            </a:r>
          </a:p>
          <a:p>
            <a:endParaRPr lang="en-GB" b="1" dirty="0">
              <a:solidFill>
                <a:schemeClr val="bg1">
                  <a:lumMod val="75000"/>
                </a:schemeClr>
              </a:solidFill>
              <a:effectLst>
                <a:outerShdw blurRad="38100" dist="38100" dir="2700000" algn="tl">
                  <a:srgbClr val="000000">
                    <a:alpha val="43137"/>
                  </a:srgbClr>
                </a:outerShdw>
              </a:effectLst>
            </a:endParaRPr>
          </a:p>
          <a:p>
            <a:r>
              <a:rPr lang="en-GB" b="1" dirty="0">
                <a:solidFill>
                  <a:schemeClr val="bg1">
                    <a:lumMod val="75000"/>
                  </a:schemeClr>
                </a:solidFill>
                <a:effectLst>
                  <a:outerShdw blurRad="38100" dist="38100" dir="2700000" algn="tl">
                    <a:srgbClr val="000000">
                      <a:alpha val="43137"/>
                    </a:srgbClr>
                  </a:outerShdw>
                </a:effectLst>
              </a:rPr>
              <a:t>Student Presentation </a:t>
            </a:r>
          </a:p>
          <a:p>
            <a:r>
              <a:rPr lang="en-GB" b="1" dirty="0">
                <a:solidFill>
                  <a:schemeClr val="bg1">
                    <a:lumMod val="75000"/>
                  </a:schemeClr>
                </a:solidFill>
                <a:effectLst>
                  <a:outerShdw blurRad="38100" dist="38100" dir="2700000" algn="tl">
                    <a:srgbClr val="000000">
                      <a:alpha val="43137"/>
                    </a:srgbClr>
                  </a:outerShdw>
                </a:effectLst>
              </a:rPr>
              <a:t>Alan Moore</a:t>
            </a:r>
          </a:p>
          <a:p>
            <a:r>
              <a:rPr lang="en-GB" b="1" dirty="0">
                <a:solidFill>
                  <a:schemeClr val="bg1">
                    <a:lumMod val="75000"/>
                  </a:schemeClr>
                </a:solidFill>
                <a:effectLst>
                  <a:outerShdw blurRad="38100" dist="38100" dir="2700000" algn="tl">
                    <a:srgbClr val="000000">
                      <a:alpha val="43137"/>
                    </a:srgbClr>
                  </a:outerShdw>
                </a:effectLst>
              </a:rPr>
              <a:t>Overview of text</a:t>
            </a:r>
          </a:p>
          <a:p>
            <a:r>
              <a:rPr lang="en-GB" b="1" dirty="0">
                <a:solidFill>
                  <a:schemeClr val="bg1">
                    <a:lumMod val="75000"/>
                  </a:schemeClr>
                </a:solidFill>
                <a:effectLst>
                  <a:outerShdw blurRad="38100" dist="38100" dir="2700000" algn="tl">
                    <a:srgbClr val="000000">
                      <a:alpha val="43137"/>
                    </a:srgbClr>
                  </a:outerShdw>
                </a:effectLst>
              </a:rPr>
              <a:t>Discussion of scene 1 (comparison with movie)</a:t>
            </a:r>
          </a:p>
          <a:p>
            <a:r>
              <a:rPr lang="en-GB" b="1" dirty="0">
                <a:solidFill>
                  <a:schemeClr val="bg1">
                    <a:lumMod val="75000"/>
                  </a:schemeClr>
                </a:solidFill>
                <a:effectLst>
                  <a:outerShdw blurRad="38100" dist="38100" dir="2700000" algn="tl">
                    <a:srgbClr val="000000">
                      <a:alpha val="43137"/>
                    </a:srgbClr>
                  </a:outerShdw>
                </a:effectLst>
              </a:rPr>
              <a:t>Totalitarian regimes and dystopian novels</a:t>
            </a:r>
          </a:p>
          <a:p>
            <a:r>
              <a:rPr lang="en-GB" b="1" dirty="0">
                <a:solidFill>
                  <a:schemeClr val="bg1">
                    <a:lumMod val="75000"/>
                  </a:schemeClr>
                </a:solidFill>
                <a:effectLst>
                  <a:outerShdw blurRad="38100" dist="38100" dir="2700000" algn="tl">
                    <a:srgbClr val="000000">
                      <a:alpha val="43137"/>
                    </a:srgbClr>
                  </a:outerShdw>
                </a:effectLst>
              </a:rPr>
              <a:t>Adam Susan and Patriotism</a:t>
            </a:r>
          </a:p>
          <a:p>
            <a:r>
              <a:rPr lang="en-GB" b="1" dirty="0">
                <a:solidFill>
                  <a:schemeClr val="bg1">
                    <a:lumMod val="75000"/>
                  </a:schemeClr>
                </a:solidFill>
                <a:effectLst>
                  <a:outerShdw blurRad="38100" dist="38100" dir="2700000" algn="tl">
                    <a:srgbClr val="000000">
                      <a:alpha val="43137"/>
                    </a:srgbClr>
                  </a:outerShdw>
                </a:effectLst>
              </a:rPr>
              <a:t>Representation of the Church</a:t>
            </a:r>
          </a:p>
          <a:p>
            <a:r>
              <a:rPr lang="en-GB" b="1" dirty="0">
                <a:solidFill>
                  <a:schemeClr val="bg1">
                    <a:lumMod val="75000"/>
                  </a:schemeClr>
                </a:solidFill>
                <a:effectLst>
                  <a:outerShdw blurRad="38100" dist="38100" dir="2700000" algn="tl">
                    <a:srgbClr val="000000">
                      <a:alpha val="43137"/>
                    </a:srgbClr>
                  </a:outerShdw>
                </a:effectLst>
              </a:rPr>
              <a:t>Memories of </a:t>
            </a:r>
            <a:r>
              <a:rPr lang="en-GB" b="1" dirty="0" err="1">
                <a:solidFill>
                  <a:schemeClr val="bg1">
                    <a:lumMod val="75000"/>
                  </a:schemeClr>
                </a:solidFill>
                <a:effectLst>
                  <a:outerShdw blurRad="38100" dist="38100" dir="2700000" algn="tl">
                    <a:srgbClr val="000000">
                      <a:alpha val="43137"/>
                    </a:srgbClr>
                  </a:outerShdw>
                </a:effectLst>
              </a:rPr>
              <a:t>Larkhill</a:t>
            </a:r>
            <a:endParaRPr lang="en-GB" b="1" dirty="0">
              <a:solidFill>
                <a:schemeClr val="bg1">
                  <a:lumMod val="75000"/>
                </a:schemeClr>
              </a:solidFill>
              <a:effectLst>
                <a:outerShdw blurRad="38100" dist="38100" dir="2700000" algn="tl">
                  <a:srgbClr val="000000">
                    <a:alpha val="43137"/>
                  </a:srgbClr>
                </a:outerShdw>
              </a:effectLst>
            </a:endParaRPr>
          </a:p>
          <a:p>
            <a:r>
              <a:rPr lang="en-GB" b="1" dirty="0">
                <a:solidFill>
                  <a:schemeClr val="bg1">
                    <a:lumMod val="75000"/>
                  </a:schemeClr>
                </a:solidFill>
                <a:effectLst>
                  <a:outerShdw blurRad="38100" dist="38100" dir="2700000" algn="tl">
                    <a:srgbClr val="000000">
                      <a:alpha val="43137"/>
                    </a:srgbClr>
                  </a:outerShdw>
                </a:effectLst>
              </a:rPr>
              <a:t>V’s Vendetta</a:t>
            </a:r>
          </a:p>
          <a:p>
            <a:r>
              <a:rPr lang="en-GB" b="1" dirty="0">
                <a:solidFill>
                  <a:schemeClr val="bg1">
                    <a:lumMod val="75000"/>
                  </a:schemeClr>
                </a:solidFill>
                <a:effectLst>
                  <a:outerShdw blurRad="38100" dist="38100" dir="2700000" algn="tl">
                    <a:srgbClr val="000000">
                      <a:alpha val="43137"/>
                    </a:srgbClr>
                  </a:outerShdw>
                </a:effectLst>
              </a:rPr>
              <a:t>The ending</a:t>
            </a:r>
          </a:p>
          <a:p>
            <a:pPr marL="0" indent="0">
              <a:buNone/>
            </a:pPr>
            <a:endParaRPr lang="en-GB" dirty="0">
              <a:solidFill>
                <a:schemeClr val="bg1">
                  <a:lumMod val="75000"/>
                </a:schemeClr>
              </a:solidFill>
              <a:effectLst>
                <a:outerShdw blurRad="38100" dist="38100" dir="2700000" algn="tl">
                  <a:srgbClr val="000000">
                    <a:alpha val="43137"/>
                  </a:srgbClr>
                </a:outerShdw>
              </a:effectLst>
            </a:endParaRPr>
          </a:p>
        </p:txBody>
      </p:sp>
      <p:sp>
        <p:nvSpPr>
          <p:cNvPr id="6" name="Slide Number Placeholder 6">
            <a:extLst>
              <a:ext uri="{FF2B5EF4-FFF2-40B4-BE49-F238E27FC236}">
                <a16:creationId xmlns:a16="http://schemas.microsoft.com/office/drawing/2014/main" id="{8600847C-B761-45FD-BA49-D8038DB5213A}"/>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a:t>
            </a:fld>
            <a:endParaRPr lang="en-GB" dirty="0"/>
          </a:p>
        </p:txBody>
      </p:sp>
    </p:spTree>
    <p:extLst>
      <p:ext uri="{BB962C8B-B14F-4D97-AF65-F5344CB8AC3E}">
        <p14:creationId xmlns:p14="http://schemas.microsoft.com/office/powerpoint/2010/main" val="2989119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65" y="77056"/>
            <a:ext cx="4139959" cy="680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222" y="0"/>
            <a:ext cx="4652793" cy="678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20982A6D-B911-4DC9-B229-200D9A90CDCE}"/>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20</a:t>
            </a:fld>
            <a:endParaRPr lang="en-GB" dirty="0"/>
          </a:p>
        </p:txBody>
      </p:sp>
    </p:spTree>
    <p:extLst>
      <p:ext uri="{BB962C8B-B14F-4D97-AF65-F5344CB8AC3E}">
        <p14:creationId xmlns:p14="http://schemas.microsoft.com/office/powerpoint/2010/main" val="126613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09277" y="1700808"/>
            <a:ext cx="4042792" cy="4525963"/>
          </a:xfrm>
        </p:spPr>
        <p:txBody>
          <a:bodyPr>
            <a:normAutofit fontScale="92500" lnSpcReduction="20000"/>
          </a:bodyPr>
          <a:lstStyle/>
          <a:p>
            <a:r>
              <a:rPr lang="en-GB" dirty="0">
                <a:solidFill>
                  <a:schemeClr val="bg1"/>
                </a:solidFill>
              </a:rPr>
              <a:t>“I lead the country that I love out of the wilderness of the twentieth century” p. 37-39</a:t>
            </a:r>
          </a:p>
          <a:p>
            <a:r>
              <a:rPr lang="en-GB" dirty="0">
                <a:solidFill>
                  <a:schemeClr val="bg1"/>
                </a:solidFill>
              </a:rPr>
              <a:t>How do we feel about Adam Susan’s version of “patriotism”?</a:t>
            </a:r>
          </a:p>
          <a:p>
            <a:r>
              <a:rPr lang="en-GB" dirty="0">
                <a:solidFill>
                  <a:schemeClr val="bg1"/>
                </a:solidFill>
              </a:rPr>
              <a:t>How does this compare with current feelings on Brexit?</a:t>
            </a:r>
          </a:p>
          <a:p>
            <a:endParaRPr lang="en-GB"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932" y="30672"/>
            <a:ext cx="4238714" cy="682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D250FAC-21E4-40E8-A2A0-088B1A00E1C9}"/>
              </a:ext>
            </a:extLst>
          </p:cNvPr>
          <p:cNvSpPr/>
          <p:nvPr/>
        </p:nvSpPr>
        <p:spPr>
          <a:xfrm>
            <a:off x="251520" y="296219"/>
            <a:ext cx="4211960" cy="1200329"/>
          </a:xfrm>
          <a:prstGeom prst="rect">
            <a:avLst/>
          </a:prstGeom>
        </p:spPr>
        <p:txBody>
          <a:bodyPr wrap="square">
            <a:spAutoFit/>
          </a:bodyPr>
          <a:lstStyle/>
          <a:p>
            <a:r>
              <a:rPr lang="en-GB" dirty="0">
                <a:solidFill>
                  <a:schemeClr val="bg1"/>
                </a:solidFill>
              </a:rPr>
              <a:t>The New Statesman (1987-1992)</a:t>
            </a:r>
          </a:p>
          <a:p>
            <a:r>
              <a:rPr lang="en-GB" dirty="0">
                <a:solidFill>
                  <a:schemeClr val="bg1"/>
                </a:solidFill>
                <a:hlinkClick r:id="rId4"/>
              </a:rPr>
              <a:t>https://www.facebook.com/watch/?v=702809196773593</a:t>
            </a:r>
            <a:endParaRPr lang="en-GB" dirty="0">
              <a:solidFill>
                <a:schemeClr val="bg1"/>
              </a:solidFill>
            </a:endParaRPr>
          </a:p>
          <a:p>
            <a:endParaRPr lang="en-GB" dirty="0">
              <a:solidFill>
                <a:schemeClr val="bg1"/>
              </a:solidFill>
            </a:endParaRPr>
          </a:p>
        </p:txBody>
      </p:sp>
      <p:sp>
        <p:nvSpPr>
          <p:cNvPr id="6" name="Slide Number Placeholder 6">
            <a:extLst>
              <a:ext uri="{FF2B5EF4-FFF2-40B4-BE49-F238E27FC236}">
                <a16:creationId xmlns:a16="http://schemas.microsoft.com/office/drawing/2014/main" id="{44F91B5A-5288-4BED-BB1C-D31E8F9C3DBF}"/>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21</a:t>
            </a:fld>
            <a:endParaRPr lang="en-GB" dirty="0"/>
          </a:p>
        </p:txBody>
      </p:sp>
    </p:spTree>
    <p:extLst>
      <p:ext uri="{BB962C8B-B14F-4D97-AF65-F5344CB8AC3E}">
        <p14:creationId xmlns:p14="http://schemas.microsoft.com/office/powerpoint/2010/main" val="2765092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620688"/>
            <a:ext cx="5122912" cy="5505475"/>
          </a:xfrm>
        </p:spPr>
        <p:txBody>
          <a:bodyPr>
            <a:normAutofit lnSpcReduction="1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Xenophobia, racism, prejudice.</a:t>
            </a:r>
          </a:p>
          <a:p>
            <a:pPr marL="0" indent="0">
              <a:buNone/>
            </a:pPr>
            <a:r>
              <a:rPr lang="en-GB" i="1" dirty="0">
                <a:solidFill>
                  <a:schemeClr val="bg1">
                    <a:lumMod val="75000"/>
                  </a:schemeClr>
                </a:solidFill>
                <a:effectLst>
                  <a:outerShdw blurRad="38100" dist="38100" dir="2700000" algn="tl">
                    <a:srgbClr val="000000">
                      <a:alpha val="43137"/>
                    </a:srgbClr>
                  </a:outerShdw>
                </a:effectLst>
              </a:rPr>
              <a:t>V for Vendetta holds up these traits and reveals what would happen if intolerances were allowed to be expressed by powerful people (again).</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i="1" dirty="0">
                <a:solidFill>
                  <a:schemeClr val="bg1">
                    <a:lumMod val="75000"/>
                  </a:schemeClr>
                </a:solidFill>
                <a:effectLst>
                  <a:outerShdw blurRad="38100" dist="38100" dir="2700000" algn="tl">
                    <a:srgbClr val="000000">
                      <a:alpha val="43137"/>
                    </a:srgbClr>
                  </a:outerShdw>
                </a:effectLst>
              </a:rPr>
              <a:t>“Good guys win. Bad guys lose. And, as always, England prevails”</a:t>
            </a:r>
          </a:p>
        </p:txBody>
      </p:sp>
      <p:sp>
        <p:nvSpPr>
          <p:cNvPr id="4" name="Slide Number Placeholder 6">
            <a:extLst>
              <a:ext uri="{FF2B5EF4-FFF2-40B4-BE49-F238E27FC236}">
                <a16:creationId xmlns:a16="http://schemas.microsoft.com/office/drawing/2014/main" id="{B0C27825-296C-4FED-AAA6-0A4CE10CA23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22</a:t>
            </a:fld>
            <a:endParaRPr lang="en-GB" dirty="0"/>
          </a:p>
        </p:txBody>
      </p:sp>
    </p:spTree>
    <p:extLst>
      <p:ext uri="{BB962C8B-B14F-4D97-AF65-F5344CB8AC3E}">
        <p14:creationId xmlns:p14="http://schemas.microsoft.com/office/powerpoint/2010/main" val="880964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548680"/>
            <a:ext cx="4186808" cy="5577483"/>
          </a:xfrm>
        </p:spPr>
        <p:txBody>
          <a:bodyPr>
            <a:normAutofit fontScale="85000" lnSpcReduction="10000"/>
          </a:bodyPr>
          <a:lstStyle/>
          <a:p>
            <a:pPr marL="0" indent="0">
              <a:buNone/>
            </a:pPr>
            <a:r>
              <a:rPr lang="en-GB" dirty="0">
                <a:solidFill>
                  <a:schemeClr val="bg1">
                    <a:lumMod val="75000"/>
                  </a:schemeClr>
                </a:solidFill>
                <a:effectLst>
                  <a:outerShdw blurRad="38100" dist="38100" dir="2700000" algn="tl">
                    <a:srgbClr val="000000">
                      <a:alpha val="43137"/>
                    </a:srgbClr>
                  </a:outerShdw>
                </a:effectLst>
              </a:rPr>
              <a:t>One might argue that the world of V for Vendetta is a parallel world to our own, but while the framework is ‘imaginative’ there is nothing magical or supernatural about it – it is entirely plausible.</a:t>
            </a:r>
          </a:p>
          <a:p>
            <a:pPr marL="0" indent="0">
              <a:buNone/>
            </a:pPr>
            <a:r>
              <a:rPr lang="en-GB" dirty="0">
                <a:solidFill>
                  <a:schemeClr val="bg1">
                    <a:lumMod val="75000"/>
                  </a:schemeClr>
                </a:solidFill>
                <a:effectLst>
                  <a:outerShdw blurRad="38100" dist="38100" dir="2700000" algn="tl">
                    <a:srgbClr val="000000">
                      <a:alpha val="43137"/>
                    </a:srgbClr>
                  </a:outerShdw>
                </a:effectLst>
              </a:rPr>
              <a:t>There is also a reasonable explanation for V’s inhuman strength – Josef Mengele-style experimentation in the Concentration Camps</a:t>
            </a:r>
          </a:p>
        </p:txBody>
      </p:sp>
      <p:sp>
        <p:nvSpPr>
          <p:cNvPr id="4" name="Slide Number Placeholder 6">
            <a:extLst>
              <a:ext uri="{FF2B5EF4-FFF2-40B4-BE49-F238E27FC236}">
                <a16:creationId xmlns:a16="http://schemas.microsoft.com/office/drawing/2014/main" id="{860F8F1B-495C-4DF1-BFFE-BE4A748D74E8}"/>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23</a:t>
            </a:fld>
            <a:endParaRPr lang="en-GB" dirty="0"/>
          </a:p>
        </p:txBody>
      </p:sp>
    </p:spTree>
    <p:extLst>
      <p:ext uri="{BB962C8B-B14F-4D97-AF65-F5344CB8AC3E}">
        <p14:creationId xmlns:p14="http://schemas.microsoft.com/office/powerpoint/2010/main" val="261261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4690864" cy="4525963"/>
          </a:xfrm>
        </p:spPr>
        <p:txBody>
          <a:bodyPr/>
          <a:lstStyle/>
          <a:p>
            <a:r>
              <a:rPr lang="en-GB" dirty="0">
                <a:solidFill>
                  <a:schemeClr val="bg1"/>
                </a:solidFill>
              </a:rPr>
              <a:t>How does V for Vendetta conform to any of the theories of the fantastic that we’ve looked at?</a:t>
            </a:r>
          </a:p>
        </p:txBody>
      </p:sp>
      <p:sp>
        <p:nvSpPr>
          <p:cNvPr id="5" name="Slide Number Placeholder 6">
            <a:extLst>
              <a:ext uri="{FF2B5EF4-FFF2-40B4-BE49-F238E27FC236}">
                <a16:creationId xmlns:a16="http://schemas.microsoft.com/office/drawing/2014/main" id="{39F683AD-561C-44C7-9B9C-7C9CCF67A97B}"/>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24</a:t>
            </a:fld>
            <a:endParaRPr lang="en-GB" dirty="0"/>
          </a:p>
        </p:txBody>
      </p:sp>
    </p:spTree>
    <p:extLst>
      <p:ext uri="{BB962C8B-B14F-4D97-AF65-F5344CB8AC3E}">
        <p14:creationId xmlns:p14="http://schemas.microsoft.com/office/powerpoint/2010/main" val="248239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1520" y="404664"/>
            <a:ext cx="4680520" cy="6192688"/>
          </a:xfrm>
        </p:spPr>
        <p:txBody>
          <a:bodyPr>
            <a:normAutofit fontScale="85000" lnSpcReduction="2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“Remember the idea, not the man. The man can still be killed or forgotten. An idea can still change the world”</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V talks about the destruction of symbols. How important is this to the narrative. Is V more than a symbol?</a:t>
            </a:r>
          </a:p>
          <a:p>
            <a:pPr marL="0" indent="0">
              <a:buNone/>
            </a:pPr>
            <a:endParaRPr lang="en-GB"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Joel Silver sees V as a superhero, David Lloyd and James </a:t>
            </a:r>
            <a:r>
              <a:rPr lang="en-GB" dirty="0" err="1">
                <a:solidFill>
                  <a:schemeClr val="bg1">
                    <a:lumMod val="75000"/>
                  </a:schemeClr>
                </a:solidFill>
                <a:effectLst>
                  <a:outerShdw blurRad="38100" dist="38100" dir="2700000" algn="tl">
                    <a:srgbClr val="000000">
                      <a:alpha val="43137"/>
                    </a:srgbClr>
                  </a:outerShdw>
                </a:effectLst>
              </a:rPr>
              <a:t>McTeigue</a:t>
            </a:r>
            <a:r>
              <a:rPr lang="en-GB" dirty="0">
                <a:solidFill>
                  <a:schemeClr val="bg1">
                    <a:lumMod val="75000"/>
                  </a:schemeClr>
                </a:solidFill>
                <a:effectLst>
                  <a:outerShdw blurRad="38100" dist="38100" dir="2700000" algn="tl">
                    <a:srgbClr val="000000">
                      <a:alpha val="43137"/>
                    </a:srgbClr>
                  </a:outerShdw>
                </a:effectLst>
              </a:rPr>
              <a:t>  see him as a masked vigilante. What is he? How do the different ideas change V’s role?</a:t>
            </a:r>
          </a:p>
        </p:txBody>
      </p:sp>
      <p:sp>
        <p:nvSpPr>
          <p:cNvPr id="4" name="Slide Number Placeholder 6">
            <a:extLst>
              <a:ext uri="{FF2B5EF4-FFF2-40B4-BE49-F238E27FC236}">
                <a16:creationId xmlns:a16="http://schemas.microsoft.com/office/drawing/2014/main" id="{E0C967CD-B719-44AA-AF7E-BA94E2F7CB39}"/>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25</a:t>
            </a:fld>
            <a:endParaRPr lang="en-GB" dirty="0"/>
          </a:p>
        </p:txBody>
      </p:sp>
      <p:pic>
        <p:nvPicPr>
          <p:cNvPr id="2" name="Picture 1">
            <a:extLst>
              <a:ext uri="{FF2B5EF4-FFF2-40B4-BE49-F238E27FC236}">
                <a16:creationId xmlns:a16="http://schemas.microsoft.com/office/drawing/2014/main" id="{AC56B751-A4EE-4B05-B6B7-D041F961BECC}"/>
              </a:ext>
            </a:extLst>
          </p:cNvPr>
          <p:cNvPicPr>
            <a:picLocks noChangeAspect="1"/>
          </p:cNvPicPr>
          <p:nvPr/>
        </p:nvPicPr>
        <p:blipFill>
          <a:blip r:embed="rId3"/>
          <a:stretch>
            <a:fillRect/>
          </a:stretch>
        </p:blipFill>
        <p:spPr>
          <a:xfrm>
            <a:off x="5006279" y="1196752"/>
            <a:ext cx="3895701" cy="3528392"/>
          </a:xfrm>
          <a:prstGeom prst="rect">
            <a:avLst/>
          </a:prstGeom>
        </p:spPr>
      </p:pic>
    </p:spTree>
    <p:extLst>
      <p:ext uri="{BB962C8B-B14F-4D97-AF65-F5344CB8AC3E}">
        <p14:creationId xmlns:p14="http://schemas.microsoft.com/office/powerpoint/2010/main" val="4218654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4330824" cy="4525963"/>
          </a:xfrm>
        </p:spPr>
        <p:txBody>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“That’s very important to you, isn’t it? All that theatrical stuff” (p. 31)</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Has </a:t>
            </a:r>
            <a:r>
              <a:rPr lang="en-GB" dirty="0" err="1">
                <a:solidFill>
                  <a:schemeClr val="bg1">
                    <a:lumMod val="75000"/>
                  </a:schemeClr>
                </a:solidFill>
                <a:effectLst>
                  <a:outerShdw blurRad="38100" dist="38100" dir="2700000" algn="tl">
                    <a:srgbClr val="000000">
                      <a:alpha val="43137"/>
                    </a:srgbClr>
                  </a:outerShdw>
                </a:effectLst>
              </a:rPr>
              <a:t>Evey</a:t>
            </a:r>
            <a:r>
              <a:rPr lang="en-GB" dirty="0">
                <a:solidFill>
                  <a:schemeClr val="bg1">
                    <a:lumMod val="75000"/>
                  </a:schemeClr>
                </a:solidFill>
                <a:effectLst>
                  <a:outerShdw blurRad="38100" dist="38100" dir="2700000" algn="tl">
                    <a:srgbClr val="000000">
                      <a:alpha val="43137"/>
                    </a:srgbClr>
                  </a:outerShdw>
                </a:effectLst>
              </a:rPr>
              <a:t> correctly identified the core of V’s character and if so, in what way?</a:t>
            </a:r>
          </a:p>
        </p:txBody>
      </p:sp>
      <p:sp>
        <p:nvSpPr>
          <p:cNvPr id="4" name="Slide Number Placeholder 6">
            <a:extLst>
              <a:ext uri="{FF2B5EF4-FFF2-40B4-BE49-F238E27FC236}">
                <a16:creationId xmlns:a16="http://schemas.microsoft.com/office/drawing/2014/main" id="{15EA6549-6291-42F1-AD6E-001B515E8E52}"/>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26</a:t>
            </a:fld>
            <a:endParaRPr lang="en-GB" dirty="0"/>
          </a:p>
        </p:txBody>
      </p:sp>
    </p:spTree>
    <p:extLst>
      <p:ext uri="{BB962C8B-B14F-4D97-AF65-F5344CB8AC3E}">
        <p14:creationId xmlns:p14="http://schemas.microsoft.com/office/powerpoint/2010/main" val="138294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2204864"/>
            <a:ext cx="3538736" cy="3921299"/>
          </a:xfrm>
        </p:spPr>
        <p:txBody>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Once we know about the background to </a:t>
            </a:r>
            <a:r>
              <a:rPr lang="en-GB" i="1" dirty="0" err="1">
                <a:solidFill>
                  <a:schemeClr val="bg1">
                    <a:lumMod val="75000"/>
                  </a:schemeClr>
                </a:solidFill>
                <a:effectLst>
                  <a:outerShdw blurRad="38100" dist="38100" dir="2700000" algn="tl">
                    <a:srgbClr val="000000">
                      <a:alpha val="43137"/>
                    </a:srgbClr>
                  </a:outerShdw>
                </a:effectLst>
              </a:rPr>
              <a:t>Larkhill</a:t>
            </a:r>
            <a:r>
              <a:rPr lang="en-GB" i="1" dirty="0">
                <a:solidFill>
                  <a:schemeClr val="bg1">
                    <a:lumMod val="75000"/>
                  </a:schemeClr>
                </a:solidFill>
                <a:effectLst>
                  <a:outerShdw blurRad="38100" dist="38100" dir="2700000" algn="tl">
                    <a:srgbClr val="000000">
                      <a:alpha val="43137"/>
                    </a:srgbClr>
                  </a:outerShdw>
                </a:effectLst>
              </a:rPr>
              <a:t>, how do we feel about V’s vendetta?</a:t>
            </a:r>
          </a:p>
        </p:txBody>
      </p:sp>
      <p:pic>
        <p:nvPicPr>
          <p:cNvPr id="3074" name="Picture 2" descr="http://2.bp.blogspot.com/_mMqqZlTA5oc/TPECc5PdkEI/AAAAAAAAFJg/rcMdCzTW4ao/s1600/pto_larkhill_BTS_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34" r="5999"/>
          <a:stretch/>
        </p:blipFill>
        <p:spPr bwMode="auto">
          <a:xfrm>
            <a:off x="3995936" y="3068960"/>
            <a:ext cx="5015458" cy="3639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48680"/>
            <a:ext cx="4824536" cy="1077218"/>
          </a:xfrm>
          <a:prstGeom prst="rect">
            <a:avLst/>
          </a:prstGeom>
          <a:noFill/>
        </p:spPr>
        <p:txBody>
          <a:bodyPr wrap="square" rtlCol="0">
            <a:spAutoFit/>
          </a:bodyPr>
          <a:lstStyle/>
          <a:p>
            <a:r>
              <a:rPr lang="en-GB" sz="3200" b="1" dirty="0">
                <a:solidFill>
                  <a:schemeClr val="bg1"/>
                </a:solidFill>
              </a:rPr>
              <a:t>Memories of </a:t>
            </a:r>
            <a:r>
              <a:rPr lang="en-GB" sz="3200" b="1" dirty="0" err="1">
                <a:solidFill>
                  <a:schemeClr val="bg1"/>
                </a:solidFill>
              </a:rPr>
              <a:t>Larkhill</a:t>
            </a:r>
            <a:r>
              <a:rPr lang="en-GB" sz="3200" b="1" dirty="0">
                <a:solidFill>
                  <a:schemeClr val="bg1"/>
                </a:solidFill>
              </a:rPr>
              <a:t> </a:t>
            </a:r>
          </a:p>
          <a:p>
            <a:r>
              <a:rPr lang="en-GB" sz="3200" b="1" dirty="0">
                <a:solidFill>
                  <a:schemeClr val="bg1"/>
                </a:solidFill>
              </a:rPr>
              <a:t>@55.37-57.57</a:t>
            </a:r>
          </a:p>
        </p:txBody>
      </p:sp>
      <p:sp>
        <p:nvSpPr>
          <p:cNvPr id="6" name="Slide Number Placeholder 6">
            <a:extLst>
              <a:ext uri="{FF2B5EF4-FFF2-40B4-BE49-F238E27FC236}">
                <a16:creationId xmlns:a16="http://schemas.microsoft.com/office/drawing/2014/main" id="{15491B2B-21CD-4DEA-B3BB-BEDDAD210C5D}"/>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27</a:t>
            </a:fld>
            <a:endParaRPr lang="en-GB" dirty="0"/>
          </a:p>
        </p:txBody>
      </p:sp>
    </p:spTree>
    <p:extLst>
      <p:ext uri="{BB962C8B-B14F-4D97-AF65-F5344CB8AC3E}">
        <p14:creationId xmlns:p14="http://schemas.microsoft.com/office/powerpoint/2010/main" val="706930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For V there are two parts to the protest: the overall aim is to complete his vendetta, to exact his revenge for those who operated and managed the </a:t>
            </a:r>
            <a:r>
              <a:rPr lang="en-GB" i="1" dirty="0" err="1">
                <a:solidFill>
                  <a:schemeClr val="bg1">
                    <a:lumMod val="75000"/>
                  </a:schemeClr>
                </a:solidFill>
                <a:effectLst>
                  <a:outerShdw blurRad="38100" dist="38100" dir="2700000" algn="tl">
                    <a:srgbClr val="000000">
                      <a:alpha val="43137"/>
                    </a:srgbClr>
                  </a:outerShdw>
                </a:effectLst>
              </a:rPr>
              <a:t>Larkhill</a:t>
            </a:r>
            <a:r>
              <a:rPr lang="en-GB" i="1" dirty="0">
                <a:solidFill>
                  <a:schemeClr val="bg1">
                    <a:lumMod val="75000"/>
                  </a:schemeClr>
                </a:solidFill>
                <a:effectLst>
                  <a:outerShdw blurRad="38100" dist="38100" dir="2700000" algn="tl">
                    <a:srgbClr val="000000">
                      <a:alpha val="43137"/>
                    </a:srgbClr>
                  </a:outerShdw>
                </a:effectLst>
              </a:rPr>
              <a:t> facility. But in the graphic novel, this is competed at the end of the first volume.</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i="1" dirty="0">
                <a:solidFill>
                  <a:schemeClr val="bg1">
                    <a:lumMod val="75000"/>
                  </a:schemeClr>
                </a:solidFill>
                <a:effectLst>
                  <a:outerShdw blurRad="38100" dist="38100" dir="2700000" algn="tl">
                    <a:srgbClr val="000000">
                      <a:alpha val="43137"/>
                    </a:srgbClr>
                  </a:outerShdw>
                </a:effectLst>
              </a:rPr>
              <a:t>At the same time, his ambition is to motivate the people out of their apathy and fear and move against the government. </a:t>
            </a:r>
          </a:p>
        </p:txBody>
      </p:sp>
      <p:sp>
        <p:nvSpPr>
          <p:cNvPr id="5" name="Slide Number Placeholder 6">
            <a:extLst>
              <a:ext uri="{FF2B5EF4-FFF2-40B4-BE49-F238E27FC236}">
                <a16:creationId xmlns:a16="http://schemas.microsoft.com/office/drawing/2014/main" id="{A7371EE1-D042-4E9B-98A4-9CA97E78BE0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28</a:t>
            </a:fld>
            <a:endParaRPr lang="en-GB" dirty="0"/>
          </a:p>
        </p:txBody>
      </p:sp>
    </p:spTree>
    <p:extLst>
      <p:ext uri="{BB962C8B-B14F-4D97-AF65-F5344CB8AC3E}">
        <p14:creationId xmlns:p14="http://schemas.microsoft.com/office/powerpoint/2010/main" val="191996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7504" y="696639"/>
            <a:ext cx="5050904" cy="5433467"/>
          </a:xfrm>
        </p:spPr>
        <p:txBody>
          <a:bodyPr>
            <a:normAutofit/>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Anarchy wears two masks, both creator and destroyer.</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i="1" dirty="0">
                <a:solidFill>
                  <a:schemeClr val="bg1">
                    <a:lumMod val="75000"/>
                  </a:schemeClr>
                </a:solidFill>
                <a:effectLst>
                  <a:outerShdw blurRad="38100" dist="38100" dir="2700000" algn="tl">
                    <a:srgbClr val="000000">
                      <a:alpha val="43137"/>
                    </a:srgbClr>
                  </a:outerShdw>
                </a:effectLst>
              </a:rPr>
              <a:t>Thus destroyers topple empires: make a canvas of clean rubble where creators can then build a better world.</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i="1" dirty="0">
                <a:solidFill>
                  <a:schemeClr val="bg1">
                    <a:lumMod val="75000"/>
                  </a:schemeClr>
                </a:solidFill>
                <a:effectLst>
                  <a:outerShdw blurRad="38100" dist="38100" dir="2700000" algn="tl">
                    <a:srgbClr val="000000">
                      <a:alpha val="43137"/>
                    </a:srgbClr>
                  </a:outerShdw>
                </a:effectLst>
              </a:rPr>
              <a:t>Rubble, once achieved, makes further ruin irrelevant</a:t>
            </a:r>
          </a:p>
        </p:txBody>
      </p:sp>
      <p:sp>
        <p:nvSpPr>
          <p:cNvPr id="4" name="Slide Number Placeholder 6">
            <a:extLst>
              <a:ext uri="{FF2B5EF4-FFF2-40B4-BE49-F238E27FC236}">
                <a16:creationId xmlns:a16="http://schemas.microsoft.com/office/drawing/2014/main" id="{C68E0EE8-C2C2-4642-A787-A9D18C3E0C4C}"/>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29</a:t>
            </a:fld>
            <a:endParaRPr lang="en-GB" dirty="0"/>
          </a:p>
        </p:txBody>
      </p:sp>
    </p:spTree>
    <p:extLst>
      <p:ext uri="{BB962C8B-B14F-4D97-AF65-F5344CB8AC3E}">
        <p14:creationId xmlns:p14="http://schemas.microsoft.com/office/powerpoint/2010/main" val="88096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aviewfrommybalcony.files.wordpress.com/2008/03/v-for-vendetta-logo-wallpaper.jpg"/>
          <p:cNvPicPr>
            <a:picLocks noChangeAspect="1" noChangeArrowheads="1"/>
          </p:cNvPicPr>
          <p:nvPr/>
        </p:nvPicPr>
        <p:blipFill rotWithShape="1">
          <a:blip r:embed="rId2">
            <a:extLst>
              <a:ext uri="{28A0092B-C50C-407E-A947-70E740481C1C}">
                <a14:useLocalDpi xmlns:a14="http://schemas.microsoft.com/office/drawing/2010/main" val="0"/>
              </a:ext>
            </a:extLst>
          </a:blip>
          <a:srcRect b="3883"/>
          <a:stretch/>
        </p:blipFill>
        <p:spPr bwMode="auto">
          <a:xfrm>
            <a:off x="4886"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301208"/>
            <a:ext cx="9144000" cy="1015663"/>
          </a:xfrm>
          <a:prstGeom prst="rect">
            <a:avLst/>
          </a:prstGeom>
          <a:noFill/>
        </p:spPr>
        <p:txBody>
          <a:bodyPr wrap="square" rtlCol="0">
            <a:spAutoFit/>
          </a:bodyPr>
          <a:lstStyle/>
          <a:p>
            <a:pPr algn="ctr"/>
            <a:r>
              <a:rPr lang="en-GB" sz="6000" dirty="0">
                <a:solidFill>
                  <a:schemeClr val="bg1"/>
                </a:solidFill>
              </a:rPr>
              <a:t>England prevails!</a:t>
            </a:r>
          </a:p>
        </p:txBody>
      </p:sp>
      <p:sp>
        <p:nvSpPr>
          <p:cNvPr id="5" name="Rectangle 4"/>
          <p:cNvSpPr/>
          <p:nvPr/>
        </p:nvSpPr>
        <p:spPr>
          <a:xfrm>
            <a:off x="0" y="1196752"/>
            <a:ext cx="9144000" cy="923330"/>
          </a:xfrm>
          <a:prstGeom prst="rect">
            <a:avLst/>
          </a:prstGeom>
        </p:spPr>
        <p:txBody>
          <a:bodyPr wrap="square">
            <a:spAutoFit/>
          </a:bodyPr>
          <a:lstStyle/>
          <a:p>
            <a:pPr algn="ctr"/>
            <a:r>
              <a:rPr lang="en-GB" sz="5400" b="1" i="1" dirty="0">
                <a:solidFill>
                  <a:schemeClr val="bg1"/>
                </a:solidFill>
              </a:rPr>
              <a:t>vi </a:t>
            </a:r>
            <a:r>
              <a:rPr lang="en-GB" sz="5400" b="1" i="1" dirty="0" err="1">
                <a:solidFill>
                  <a:schemeClr val="bg1"/>
                </a:solidFill>
              </a:rPr>
              <a:t>veri</a:t>
            </a:r>
            <a:r>
              <a:rPr lang="en-GB" sz="5400" b="1" i="1" dirty="0">
                <a:solidFill>
                  <a:schemeClr val="bg1"/>
                </a:solidFill>
              </a:rPr>
              <a:t> </a:t>
            </a:r>
            <a:r>
              <a:rPr lang="en-GB" sz="5400" b="1" i="1" dirty="0" err="1">
                <a:solidFill>
                  <a:schemeClr val="bg1"/>
                </a:solidFill>
              </a:rPr>
              <a:t>veniversum</a:t>
            </a:r>
            <a:r>
              <a:rPr lang="en-GB" sz="5400" b="1" i="1" dirty="0">
                <a:solidFill>
                  <a:schemeClr val="bg1"/>
                </a:solidFill>
              </a:rPr>
              <a:t> </a:t>
            </a:r>
            <a:r>
              <a:rPr lang="en-GB" sz="5400" b="1" i="1" dirty="0" err="1">
                <a:solidFill>
                  <a:schemeClr val="bg1"/>
                </a:solidFill>
              </a:rPr>
              <a:t>vivus</a:t>
            </a:r>
            <a:r>
              <a:rPr lang="en-GB" sz="5400" b="1" i="1" dirty="0">
                <a:solidFill>
                  <a:schemeClr val="bg1"/>
                </a:solidFill>
              </a:rPr>
              <a:t> </a:t>
            </a:r>
            <a:r>
              <a:rPr lang="en-GB" sz="5400" b="1" i="1" dirty="0" err="1">
                <a:solidFill>
                  <a:schemeClr val="bg1"/>
                </a:solidFill>
              </a:rPr>
              <a:t>vici</a:t>
            </a:r>
            <a:endParaRPr lang="en-GB" sz="5400" dirty="0">
              <a:solidFill>
                <a:schemeClr val="bg1"/>
              </a:solidFill>
            </a:endParaRPr>
          </a:p>
        </p:txBody>
      </p:sp>
      <p:sp>
        <p:nvSpPr>
          <p:cNvPr id="8" name="Slide Number Placeholder 6">
            <a:extLst>
              <a:ext uri="{FF2B5EF4-FFF2-40B4-BE49-F238E27FC236}">
                <a16:creationId xmlns:a16="http://schemas.microsoft.com/office/drawing/2014/main" id="{DC50AADB-B012-4B92-AD63-1ACD3424C5C4}"/>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a:t>
            </a:fld>
            <a:endParaRPr lang="en-GB" dirty="0"/>
          </a:p>
        </p:txBody>
      </p:sp>
    </p:spTree>
    <p:extLst>
      <p:ext uri="{BB962C8B-B14F-4D97-AF65-F5344CB8AC3E}">
        <p14:creationId xmlns:p14="http://schemas.microsoft.com/office/powerpoint/2010/main" val="8243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4114800" cy="4525963"/>
          </a:xfrm>
        </p:spPr>
        <p:txBody>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V’s final realisation is that he is motivated by a personal vendetta, so he surrenders the destruction of Downing Street to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a:t>
            </a:r>
          </a:p>
        </p:txBody>
      </p:sp>
      <p:sp>
        <p:nvSpPr>
          <p:cNvPr id="5" name="Slide Number Placeholder 6">
            <a:extLst>
              <a:ext uri="{FF2B5EF4-FFF2-40B4-BE49-F238E27FC236}">
                <a16:creationId xmlns:a16="http://schemas.microsoft.com/office/drawing/2014/main" id="{ECDB6A03-2D34-48FB-B22F-423C58C91CB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30</a:t>
            </a:fld>
            <a:endParaRPr lang="en-GB" dirty="0"/>
          </a:p>
        </p:txBody>
      </p:sp>
    </p:spTree>
    <p:extLst>
      <p:ext uri="{BB962C8B-B14F-4D97-AF65-F5344CB8AC3E}">
        <p14:creationId xmlns:p14="http://schemas.microsoft.com/office/powerpoint/2010/main" val="706930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5050904" cy="4525963"/>
          </a:xfrm>
        </p:spPr>
        <p:txBody>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“An inch. It’s small and it’s fragile and it’s the only thing in the world worth having. We must never lose it or sell it or give it away. We must never let them take it from us.”</a:t>
            </a:r>
          </a:p>
        </p:txBody>
      </p:sp>
      <p:sp>
        <p:nvSpPr>
          <p:cNvPr id="5" name="Slide Number Placeholder 6">
            <a:extLst>
              <a:ext uri="{FF2B5EF4-FFF2-40B4-BE49-F238E27FC236}">
                <a16:creationId xmlns:a16="http://schemas.microsoft.com/office/drawing/2014/main" id="{8ACC78F6-12F5-44B2-B00A-498769FDD773}"/>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31</a:t>
            </a:fld>
            <a:endParaRPr lang="en-GB" dirty="0"/>
          </a:p>
        </p:txBody>
      </p:sp>
    </p:spTree>
    <p:extLst>
      <p:ext uri="{BB962C8B-B14F-4D97-AF65-F5344CB8AC3E}">
        <p14:creationId xmlns:p14="http://schemas.microsoft.com/office/powerpoint/2010/main" val="1919965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9512" y="260648"/>
            <a:ext cx="3816424" cy="6192688"/>
          </a:xfrm>
        </p:spPr>
        <p:txBody>
          <a:bodyPr>
            <a:normAutofit/>
          </a:bodyPr>
          <a:lstStyle/>
          <a:p>
            <a:pPr marL="0" indent="0">
              <a:buNone/>
            </a:pPr>
            <a:r>
              <a:rPr lang="en-GB" sz="3600" dirty="0">
                <a:solidFill>
                  <a:schemeClr val="bg1"/>
                </a:solidFill>
              </a:rPr>
              <a:t>If a terrorist is someone who attacks citizens and “civilian” targets in hopes of influencing government, is V a terrorist and are his deeds terrorism?</a:t>
            </a:r>
            <a:endParaRPr lang="en-GB" sz="3600" i="1" dirty="0">
              <a:solidFill>
                <a:schemeClr val="bg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069912"/>
            <a:ext cx="4898529" cy="32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6">
            <a:extLst>
              <a:ext uri="{FF2B5EF4-FFF2-40B4-BE49-F238E27FC236}">
                <a16:creationId xmlns:a16="http://schemas.microsoft.com/office/drawing/2014/main" id="{E96AB8B8-D163-4B08-9E88-EA25A9E161E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32</a:t>
            </a:fld>
            <a:endParaRPr lang="en-GB" dirty="0"/>
          </a:p>
        </p:txBody>
      </p:sp>
    </p:spTree>
    <p:extLst>
      <p:ext uri="{BB962C8B-B14F-4D97-AF65-F5344CB8AC3E}">
        <p14:creationId xmlns:p14="http://schemas.microsoft.com/office/powerpoint/2010/main" val="70693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1520" y="260648"/>
            <a:ext cx="5040560" cy="6408712"/>
          </a:xfrm>
        </p:spPr>
        <p:txBody>
          <a:bodyPr>
            <a:normAutofit fontScale="92500" lnSpcReduction="1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If I take off  that mask, something will go away forever, be diminished because whoever you are isn’t as big as the idea of you…</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i="1" dirty="0">
                <a:solidFill>
                  <a:schemeClr val="bg1">
                    <a:lumMod val="75000"/>
                  </a:schemeClr>
                </a:solidFill>
                <a:effectLst>
                  <a:outerShdw blurRad="38100" dist="38100" dir="2700000" algn="tl">
                    <a:srgbClr val="000000">
                      <a:alpha val="43137"/>
                    </a:srgbClr>
                  </a:outerShdw>
                </a:effectLst>
              </a:rPr>
              <a:t>V destroys symbols, because of the power that they hold, but he is still a symbol himself, </a:t>
            </a:r>
            <a:r>
              <a:rPr lang="en-GB" i="1" dirty="0" err="1">
                <a:solidFill>
                  <a:schemeClr val="bg1">
                    <a:lumMod val="75000"/>
                  </a:schemeClr>
                </a:solidFill>
                <a:effectLst>
                  <a:outerShdw blurRad="38100" dist="38100" dir="2700000" algn="tl">
                    <a:srgbClr val="000000">
                      <a:alpha val="43137"/>
                    </a:srgbClr>
                  </a:outerShdw>
                </a:effectLst>
              </a:rPr>
              <a:t>moreso</a:t>
            </a:r>
            <a:r>
              <a:rPr lang="en-GB" i="1" dirty="0">
                <a:solidFill>
                  <a:schemeClr val="bg1">
                    <a:lumMod val="75000"/>
                  </a:schemeClr>
                </a:solidFill>
                <a:effectLst>
                  <a:outerShdw blurRad="38100" dist="38100" dir="2700000" algn="tl">
                    <a:srgbClr val="000000">
                      <a:alpha val="43137"/>
                    </a:srgbClr>
                  </a:outerShdw>
                </a:effectLst>
              </a:rPr>
              <a:t> once he is dead.</a:t>
            </a:r>
          </a:p>
          <a:p>
            <a:pPr marL="0" indent="0">
              <a:buNone/>
            </a:pPr>
            <a:endParaRPr lang="en-GB" i="1"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The End@1.53.39-2.00</a:t>
            </a:r>
          </a:p>
          <a:p>
            <a:pPr marL="0" indent="0">
              <a:buNone/>
            </a:pPr>
            <a:r>
              <a:rPr lang="en-GB" dirty="0">
                <a:solidFill>
                  <a:schemeClr val="bg1">
                    <a:lumMod val="75000"/>
                  </a:schemeClr>
                </a:solidFill>
                <a:effectLst>
                  <a:outerShdw blurRad="38100" dist="38100" dir="2700000" algn="tl">
                    <a:srgbClr val="000000">
                      <a:alpha val="43137"/>
                    </a:srgbClr>
                  </a:outerShdw>
                </a:effectLst>
              </a:rPr>
              <a:t>(around 50.00-56.40 in two part version)</a:t>
            </a:r>
          </a:p>
        </p:txBody>
      </p:sp>
      <p:sp>
        <p:nvSpPr>
          <p:cNvPr id="4" name="Slide Number Placeholder 6">
            <a:extLst>
              <a:ext uri="{FF2B5EF4-FFF2-40B4-BE49-F238E27FC236}">
                <a16:creationId xmlns:a16="http://schemas.microsoft.com/office/drawing/2014/main" id="{46176046-A0B5-48A3-9A08-DFCB2EE3903F}"/>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33</a:t>
            </a:fld>
            <a:endParaRPr lang="en-GB" dirty="0"/>
          </a:p>
        </p:txBody>
      </p:sp>
    </p:spTree>
    <p:extLst>
      <p:ext uri="{BB962C8B-B14F-4D97-AF65-F5344CB8AC3E}">
        <p14:creationId xmlns:p14="http://schemas.microsoft.com/office/powerpoint/2010/main" val="1382941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636"/>
            <a:ext cx="4225347"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875" y="202636"/>
            <a:ext cx="4441292" cy="665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DB6F2FF5-B912-42B9-9D9D-3D7FCE035BD2}"/>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34</a:t>
            </a:fld>
            <a:endParaRPr lang="en-GB" dirty="0"/>
          </a:p>
        </p:txBody>
      </p:sp>
    </p:spTree>
    <p:extLst>
      <p:ext uri="{BB962C8B-B14F-4D97-AF65-F5344CB8AC3E}">
        <p14:creationId xmlns:p14="http://schemas.microsoft.com/office/powerpoint/2010/main" val="3716977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367"/>
            <a:ext cx="4132883" cy="648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147" y="188367"/>
            <a:ext cx="4303464" cy="630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a:extLst>
              <a:ext uri="{FF2B5EF4-FFF2-40B4-BE49-F238E27FC236}">
                <a16:creationId xmlns:a16="http://schemas.microsoft.com/office/drawing/2014/main" id="{809296EB-0938-4B34-8C19-30BB7ECF85A7}"/>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35</a:t>
            </a:fld>
            <a:endParaRPr lang="en-GB" dirty="0"/>
          </a:p>
        </p:txBody>
      </p:sp>
    </p:spTree>
    <p:extLst>
      <p:ext uri="{BB962C8B-B14F-4D97-AF65-F5344CB8AC3E}">
        <p14:creationId xmlns:p14="http://schemas.microsoft.com/office/powerpoint/2010/main" val="3025297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5266928" cy="4525963"/>
          </a:xfrm>
        </p:spPr>
        <p:txBody>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People should not be afraid of their Governments. Governments should be afraid of their people. </a:t>
            </a:r>
          </a:p>
        </p:txBody>
      </p:sp>
      <p:pic>
        <p:nvPicPr>
          <p:cNvPr id="4" name="13 Knives and Bullets (And Cannons Too).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77272"/>
            <a:ext cx="609600" cy="609600"/>
          </a:xfrm>
          <a:prstGeom prst="rect">
            <a:avLst/>
          </a:prstGeom>
        </p:spPr>
      </p:pic>
      <p:sp>
        <p:nvSpPr>
          <p:cNvPr id="5" name="Slide Number Placeholder 6">
            <a:extLst>
              <a:ext uri="{FF2B5EF4-FFF2-40B4-BE49-F238E27FC236}">
                <a16:creationId xmlns:a16="http://schemas.microsoft.com/office/drawing/2014/main" id="{B3E66719-F43A-45EA-986D-E1E0F536F086}"/>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36</a:t>
            </a:fld>
            <a:endParaRPr lang="en-GB" dirty="0"/>
          </a:p>
        </p:txBody>
      </p:sp>
    </p:spTree>
    <p:extLst>
      <p:ext uri="{BB962C8B-B14F-4D97-AF65-F5344CB8AC3E}">
        <p14:creationId xmlns:p14="http://schemas.microsoft.com/office/powerpoint/2010/main" val="138294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mail.aol.com/webmail/getPart?uid=29437040&amp;partId=2&amp;scope=STANDARD&amp;saveAs=IMG_136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964766" y="1607300"/>
            <a:ext cx="4857868" cy="364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6">
            <a:extLst>
              <a:ext uri="{FF2B5EF4-FFF2-40B4-BE49-F238E27FC236}">
                <a16:creationId xmlns:a16="http://schemas.microsoft.com/office/drawing/2014/main" id="{587F8A2D-46E8-4A3B-B08D-3DB589556929}"/>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37</a:t>
            </a:fld>
            <a:endParaRPr lang="en-GB" dirty="0"/>
          </a:p>
        </p:txBody>
      </p:sp>
    </p:spTree>
    <p:extLst>
      <p:ext uri="{BB962C8B-B14F-4D97-AF65-F5344CB8AC3E}">
        <p14:creationId xmlns:p14="http://schemas.microsoft.com/office/powerpoint/2010/main" val="2892882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82" y="1151522"/>
            <a:ext cx="8534082" cy="465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6">
            <a:extLst>
              <a:ext uri="{FF2B5EF4-FFF2-40B4-BE49-F238E27FC236}">
                <a16:creationId xmlns:a16="http://schemas.microsoft.com/office/drawing/2014/main" id="{29524FDB-C796-4BAD-B1A9-26764A87792D}"/>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38</a:t>
            </a:fld>
            <a:endParaRPr lang="en-GB" dirty="0"/>
          </a:p>
        </p:txBody>
      </p:sp>
    </p:spTree>
    <p:extLst>
      <p:ext uri="{BB962C8B-B14F-4D97-AF65-F5344CB8AC3E}">
        <p14:creationId xmlns:p14="http://schemas.microsoft.com/office/powerpoint/2010/main" val="3979260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74" y="1417638"/>
            <a:ext cx="8208912" cy="436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6">
            <a:extLst>
              <a:ext uri="{FF2B5EF4-FFF2-40B4-BE49-F238E27FC236}">
                <a16:creationId xmlns:a16="http://schemas.microsoft.com/office/drawing/2014/main" id="{AB8F62CE-5468-4FAF-8A2E-9340F7E2D53A}"/>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39</a:t>
            </a:fld>
            <a:endParaRPr lang="en-GB" dirty="0"/>
          </a:p>
        </p:txBody>
      </p:sp>
    </p:spTree>
    <p:extLst>
      <p:ext uri="{BB962C8B-B14F-4D97-AF65-F5344CB8AC3E}">
        <p14:creationId xmlns:p14="http://schemas.microsoft.com/office/powerpoint/2010/main" val="13854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aviewfrommybalcony.files.wordpress.com/2008/03/v-for-vendetta-logo-wallpaper.jpg"/>
          <p:cNvPicPr>
            <a:picLocks noChangeAspect="1" noChangeArrowheads="1"/>
          </p:cNvPicPr>
          <p:nvPr/>
        </p:nvPicPr>
        <p:blipFill rotWithShape="1">
          <a:blip r:embed="rId2">
            <a:extLst>
              <a:ext uri="{28A0092B-C50C-407E-A947-70E740481C1C}">
                <a14:useLocalDpi xmlns:a14="http://schemas.microsoft.com/office/drawing/2010/main" val="0"/>
              </a:ext>
            </a:extLst>
          </a:blip>
          <a:srcRect b="3883"/>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301208"/>
            <a:ext cx="9144000" cy="1015663"/>
          </a:xfrm>
          <a:prstGeom prst="rect">
            <a:avLst/>
          </a:prstGeom>
          <a:noFill/>
        </p:spPr>
        <p:txBody>
          <a:bodyPr wrap="square" rtlCol="0">
            <a:spAutoFit/>
          </a:bodyPr>
          <a:lstStyle/>
          <a:p>
            <a:pPr algn="ctr"/>
            <a:r>
              <a:rPr lang="en-GB" sz="6000" dirty="0">
                <a:solidFill>
                  <a:schemeClr val="bg1"/>
                </a:solidFill>
              </a:rPr>
              <a:t>England prevails!</a:t>
            </a:r>
          </a:p>
        </p:txBody>
      </p:sp>
      <p:sp>
        <p:nvSpPr>
          <p:cNvPr id="7" name="Rectangle 6"/>
          <p:cNvSpPr/>
          <p:nvPr/>
        </p:nvSpPr>
        <p:spPr>
          <a:xfrm>
            <a:off x="0" y="529642"/>
            <a:ext cx="9144000" cy="2585323"/>
          </a:xfrm>
          <a:prstGeom prst="rect">
            <a:avLst/>
          </a:prstGeom>
        </p:spPr>
        <p:txBody>
          <a:bodyPr wrap="square">
            <a:spAutoFit/>
          </a:bodyPr>
          <a:lstStyle/>
          <a:p>
            <a:pPr algn="ctr"/>
            <a:r>
              <a:rPr lang="en-GB" sz="5400" b="1" i="1" dirty="0">
                <a:solidFill>
                  <a:schemeClr val="bg1"/>
                </a:solidFill>
              </a:rPr>
              <a:t>By the power of truth, while living, I have conquered the universe</a:t>
            </a:r>
            <a:endParaRPr lang="en-GB" sz="5400" dirty="0">
              <a:solidFill>
                <a:schemeClr val="bg1"/>
              </a:solidFill>
            </a:endParaRPr>
          </a:p>
        </p:txBody>
      </p:sp>
      <p:sp>
        <p:nvSpPr>
          <p:cNvPr id="8" name="Slide Number Placeholder 6">
            <a:extLst>
              <a:ext uri="{FF2B5EF4-FFF2-40B4-BE49-F238E27FC236}">
                <a16:creationId xmlns:a16="http://schemas.microsoft.com/office/drawing/2014/main" id="{DC50AADB-B012-4B92-AD63-1ACD3424C5C4}"/>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4</a:t>
            </a:fld>
            <a:endParaRPr lang="en-GB" dirty="0"/>
          </a:p>
        </p:txBody>
      </p:sp>
    </p:spTree>
    <p:extLst>
      <p:ext uri="{BB962C8B-B14F-4D97-AF65-F5344CB8AC3E}">
        <p14:creationId xmlns:p14="http://schemas.microsoft.com/office/powerpoint/2010/main" val="26428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b="1" dirty="0">
                <a:solidFill>
                  <a:schemeClr val="bg1"/>
                </a:solidFill>
                <a:effectLst>
                  <a:outerShdw blurRad="38100" dist="38100" dir="2700000" algn="tl">
                    <a:srgbClr val="000000">
                      <a:alpha val="43137"/>
                    </a:srgbClr>
                  </a:outerShdw>
                </a:effectLst>
              </a:rPr>
              <a:t>Alan Moore (born 18 November 1953)</a:t>
            </a:r>
          </a:p>
        </p:txBody>
      </p:sp>
      <p:pic>
        <p:nvPicPr>
          <p:cNvPr id="4" name="Picture 2" descr="http://images1.fanpop.com/images/image_uploads/W-Neil-Gaiman-alan-moore-1003551_1600_1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653" y="1412776"/>
            <a:ext cx="6896694"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65383CC4-918B-4BDF-8607-CD743DE26D6E}"/>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5</a:t>
            </a:fld>
            <a:endParaRPr lang="en-GB" dirty="0"/>
          </a:p>
        </p:txBody>
      </p:sp>
    </p:spTree>
    <p:extLst>
      <p:ext uri="{BB962C8B-B14F-4D97-AF65-F5344CB8AC3E}">
        <p14:creationId xmlns:p14="http://schemas.microsoft.com/office/powerpoint/2010/main" val="8809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b="1" dirty="0">
                <a:solidFill>
                  <a:schemeClr val="bg1"/>
                </a:solidFill>
                <a:effectLst>
                  <a:outerShdw blurRad="38100" dist="38100" dir="2700000" algn="tl">
                    <a:srgbClr val="000000">
                      <a:alpha val="43137"/>
                    </a:srgbClr>
                  </a:outerShdw>
                </a:effectLst>
              </a:rPr>
              <a:t>Alan Moore (born 18 November 1953)</a:t>
            </a:r>
          </a:p>
        </p:txBody>
      </p:sp>
      <p:sp>
        <p:nvSpPr>
          <p:cNvPr id="3" name="Content Placeholder 2"/>
          <p:cNvSpPr>
            <a:spLocks noGrp="1"/>
          </p:cNvSpPr>
          <p:nvPr>
            <p:ph idx="1"/>
          </p:nvPr>
        </p:nvSpPr>
        <p:spPr>
          <a:xfrm>
            <a:off x="457200" y="1598066"/>
            <a:ext cx="8229600" cy="4525963"/>
          </a:xfrm>
        </p:spPr>
        <p:txBody>
          <a:bodyPr>
            <a:normAutofit fontScale="92500" lnSpcReduction="20000"/>
          </a:bodyPr>
          <a:lstStyle/>
          <a:p>
            <a:pPr marL="0" indent="0">
              <a:buNone/>
            </a:pPr>
            <a:r>
              <a:rPr lang="en-GB" dirty="0">
                <a:solidFill>
                  <a:schemeClr val="bg1">
                    <a:lumMod val="75000"/>
                  </a:schemeClr>
                </a:solidFill>
                <a:effectLst>
                  <a:outerShdw blurRad="38100" dist="38100" dir="2700000" algn="tl">
                    <a:srgbClr val="000000">
                      <a:alpha val="43137"/>
                    </a:srgbClr>
                  </a:outerShdw>
                </a:effectLst>
              </a:rPr>
              <a:t>Writer and graphic novelist. He describes himself as a Neo pagan, ceremonial magician, wizard, vegetarian and anarchist. As a child he achieved a place at Northampton Grammar School, but soon realised that he was among better-educated middle class people and felt he had nothing in common with them. Consequently, he had no interest in studying and was eventually expelled for dealing LSD.</a:t>
            </a:r>
          </a:p>
          <a:p>
            <a:pPr marL="0" indent="0">
              <a:buNone/>
            </a:pPr>
            <a:r>
              <a:rPr lang="en-GB" dirty="0">
                <a:solidFill>
                  <a:schemeClr val="bg1">
                    <a:lumMod val="75000"/>
                  </a:schemeClr>
                </a:solidFill>
                <a:effectLst>
                  <a:outerShdw blurRad="38100" dist="38100" dir="2700000" algn="tl">
                    <a:srgbClr val="000000">
                      <a:alpha val="43137"/>
                    </a:srgbClr>
                  </a:outerShdw>
                </a:effectLst>
              </a:rPr>
              <a:t>Very publicity shy. Lives in Northampton and doesn’t travel much. </a:t>
            </a:r>
          </a:p>
        </p:txBody>
      </p:sp>
      <p:sp>
        <p:nvSpPr>
          <p:cNvPr id="6" name="Slide Number Placeholder 6">
            <a:extLst>
              <a:ext uri="{FF2B5EF4-FFF2-40B4-BE49-F238E27FC236}">
                <a16:creationId xmlns:a16="http://schemas.microsoft.com/office/drawing/2014/main" id="{65383CC4-918B-4BDF-8607-CD743DE26D6E}"/>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6</a:t>
            </a:fld>
            <a:endParaRPr lang="en-GB" dirty="0"/>
          </a:p>
        </p:txBody>
      </p:sp>
    </p:spTree>
    <p:extLst>
      <p:ext uri="{BB962C8B-B14F-4D97-AF65-F5344CB8AC3E}">
        <p14:creationId xmlns:p14="http://schemas.microsoft.com/office/powerpoint/2010/main" val="18904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lnSpcReduction="10000"/>
          </a:bodyPr>
          <a:lstStyle/>
          <a:p>
            <a:pPr marL="0" indent="0">
              <a:buNone/>
            </a:pPr>
            <a:r>
              <a:rPr lang="en-GB" dirty="0">
                <a:solidFill>
                  <a:schemeClr val="bg1"/>
                </a:solidFill>
                <a:effectLst>
                  <a:outerShdw blurRad="38100" dist="38100" dir="2700000" algn="tl">
                    <a:srgbClr val="000000">
                      <a:alpha val="43137"/>
                    </a:srgbClr>
                  </a:outerShdw>
                </a:effectLst>
              </a:rPr>
              <a:t>Moore’s best know works include:</a:t>
            </a:r>
          </a:p>
          <a:p>
            <a:pPr marL="0" indent="0">
              <a:buNone/>
            </a:pPr>
            <a:r>
              <a:rPr lang="en-GB" i="1" dirty="0">
                <a:solidFill>
                  <a:schemeClr val="bg1"/>
                </a:solidFill>
                <a:effectLst>
                  <a:outerShdw blurRad="38100" dist="38100" dir="2700000" algn="tl">
                    <a:srgbClr val="000000">
                      <a:alpha val="43137"/>
                    </a:srgbClr>
                  </a:outerShdw>
                </a:effectLst>
              </a:rPr>
              <a:t>From Hell</a:t>
            </a:r>
          </a:p>
          <a:p>
            <a:pPr marL="0" indent="0">
              <a:buNone/>
            </a:pPr>
            <a:r>
              <a:rPr lang="en-GB" i="1" dirty="0">
                <a:solidFill>
                  <a:schemeClr val="bg1"/>
                </a:solidFill>
                <a:effectLst>
                  <a:outerShdw blurRad="38100" dist="38100" dir="2700000" algn="tl">
                    <a:srgbClr val="000000">
                      <a:alpha val="43137"/>
                    </a:srgbClr>
                  </a:outerShdw>
                </a:effectLst>
              </a:rPr>
              <a:t>The League of Extraordinary Gentlemen</a:t>
            </a:r>
          </a:p>
          <a:p>
            <a:pPr marL="0" indent="0">
              <a:buNone/>
            </a:pPr>
            <a:r>
              <a:rPr lang="en-GB" i="1" dirty="0">
                <a:solidFill>
                  <a:schemeClr val="bg1"/>
                </a:solidFill>
                <a:effectLst>
                  <a:outerShdw blurRad="38100" dist="38100" dir="2700000" algn="tl">
                    <a:srgbClr val="000000">
                      <a:alpha val="43137"/>
                    </a:srgbClr>
                  </a:outerShdw>
                </a:effectLst>
              </a:rPr>
              <a:t>Watchmen</a:t>
            </a:r>
          </a:p>
          <a:p>
            <a:pPr marL="0" indent="0">
              <a:buNone/>
            </a:pPr>
            <a:r>
              <a:rPr lang="en-GB" i="1" dirty="0">
                <a:solidFill>
                  <a:schemeClr val="bg1"/>
                </a:solidFill>
                <a:effectLst>
                  <a:outerShdw blurRad="38100" dist="38100" dir="2700000" algn="tl">
                    <a:srgbClr val="000000">
                      <a:alpha val="43137"/>
                    </a:srgbClr>
                  </a:outerShdw>
                </a:effectLst>
              </a:rPr>
              <a:t>V for Vendetta</a:t>
            </a:r>
          </a:p>
          <a:p>
            <a:pPr marL="0" indent="0">
              <a:buNone/>
            </a:pPr>
            <a:endParaRPr lang="en-GB" i="1" dirty="0">
              <a:solidFill>
                <a:schemeClr val="bg1"/>
              </a:solidFill>
              <a:effectLst>
                <a:outerShdw blurRad="38100" dist="38100" dir="2700000" algn="tl">
                  <a:srgbClr val="000000">
                    <a:alpha val="43137"/>
                  </a:srgbClr>
                </a:outerShdw>
              </a:effectLst>
            </a:endParaRPr>
          </a:p>
          <a:p>
            <a:pPr marL="0" indent="0">
              <a:buNone/>
            </a:pPr>
            <a:r>
              <a:rPr lang="en-GB" dirty="0">
                <a:solidFill>
                  <a:schemeClr val="bg1"/>
                </a:solidFill>
                <a:effectLst>
                  <a:outerShdw blurRad="38100" dist="38100" dir="2700000" algn="tl">
                    <a:srgbClr val="000000">
                      <a:alpha val="43137"/>
                    </a:srgbClr>
                  </a:outerShdw>
                </a:effectLst>
              </a:rPr>
              <a:t>Objects to the Hollywood adaptations of his films to the extent that he has his name removed from works to which he no longer owns the rights</a:t>
            </a:r>
          </a:p>
          <a:p>
            <a:pPr marL="0" indent="0">
              <a:buNone/>
            </a:pPr>
            <a:endParaRPr lang="en-GB" i="1" dirty="0">
              <a:solidFill>
                <a:schemeClr val="bg1"/>
              </a:solidFill>
              <a:effectLst>
                <a:outerShdw blurRad="38100" dist="38100" dir="2700000" algn="tl">
                  <a:srgbClr val="000000">
                    <a:alpha val="43137"/>
                  </a:srgbClr>
                </a:outerShdw>
              </a:effectLst>
            </a:endParaRPr>
          </a:p>
        </p:txBody>
      </p:sp>
      <p:sp>
        <p:nvSpPr>
          <p:cNvPr id="4" name="Slide Number Placeholder 6">
            <a:extLst>
              <a:ext uri="{FF2B5EF4-FFF2-40B4-BE49-F238E27FC236}">
                <a16:creationId xmlns:a16="http://schemas.microsoft.com/office/drawing/2014/main" id="{7461CC27-1221-4B0C-9E58-AB98E7DEEAD3}"/>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7</a:t>
            </a:fld>
            <a:endParaRPr lang="en-GB" dirty="0"/>
          </a:p>
        </p:txBody>
      </p:sp>
    </p:spTree>
    <p:extLst>
      <p:ext uri="{BB962C8B-B14F-4D97-AF65-F5344CB8AC3E}">
        <p14:creationId xmlns:p14="http://schemas.microsoft.com/office/powerpoint/2010/main" val="138294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562074"/>
          </a:xfrm>
        </p:spPr>
        <p:txBody>
          <a:bodyPr>
            <a:normAutofit fontScale="90000"/>
          </a:bodyPr>
          <a:lstStyle/>
          <a:p>
            <a:r>
              <a:rPr lang="en-GB" dirty="0">
                <a:solidFill>
                  <a:schemeClr val="bg1">
                    <a:lumMod val="75000"/>
                  </a:schemeClr>
                </a:solidFill>
              </a:rPr>
              <a:t>V FOR VENDETTA</a:t>
            </a:r>
          </a:p>
        </p:txBody>
      </p:sp>
      <p:sp>
        <p:nvSpPr>
          <p:cNvPr id="3" name="Content Placeholder 2"/>
          <p:cNvSpPr>
            <a:spLocks noGrp="1"/>
          </p:cNvSpPr>
          <p:nvPr>
            <p:ph idx="1"/>
          </p:nvPr>
        </p:nvSpPr>
        <p:spPr>
          <a:xfrm>
            <a:off x="457200" y="836712"/>
            <a:ext cx="8229600" cy="5289451"/>
          </a:xfrm>
        </p:spPr>
        <p:txBody>
          <a:bodyPr>
            <a:normAutofit/>
          </a:bodyPr>
          <a:lstStyle/>
          <a:p>
            <a:pPr marL="0" indent="0">
              <a:buNone/>
            </a:pPr>
            <a:r>
              <a:rPr lang="en-GB" dirty="0">
                <a:solidFill>
                  <a:schemeClr val="bg1">
                    <a:lumMod val="75000"/>
                  </a:schemeClr>
                </a:solidFill>
                <a:effectLst>
                  <a:outerShdw blurRad="38100" dist="38100" dir="2700000" algn="tl">
                    <a:srgbClr val="000000">
                      <a:alpha val="43137"/>
                    </a:srgbClr>
                  </a:outerShdw>
                </a:effectLst>
              </a:rPr>
              <a:t>Originally a 10 issue graphic novel series by Alan Moore and illustrated by David Lloyd.</a:t>
            </a:r>
          </a:p>
          <a:p>
            <a:pPr marL="0" indent="0">
              <a:buNone/>
            </a:pPr>
            <a:r>
              <a:rPr lang="en-GB" i="1" dirty="0">
                <a:solidFill>
                  <a:schemeClr val="bg1">
                    <a:lumMod val="75000"/>
                  </a:schemeClr>
                </a:solidFill>
                <a:effectLst>
                  <a:outerShdw blurRad="38100" dist="38100" dir="2700000" algn="tl">
                    <a:srgbClr val="000000">
                      <a:alpha val="43137"/>
                    </a:srgbClr>
                  </a:outerShdw>
                </a:effectLst>
              </a:rPr>
              <a:t>V for Vendetta </a:t>
            </a:r>
            <a:r>
              <a:rPr lang="en-GB" dirty="0">
                <a:solidFill>
                  <a:schemeClr val="bg1">
                    <a:lumMod val="75000"/>
                  </a:schemeClr>
                </a:solidFill>
                <a:effectLst>
                  <a:outerShdw blurRad="38100" dist="38100" dir="2700000" algn="tl">
                    <a:srgbClr val="000000">
                      <a:alpha val="43137"/>
                    </a:srgbClr>
                  </a:outerShdw>
                </a:effectLst>
              </a:rPr>
              <a:t>presents a vision of dystopian England. The series is set in around 1997-98, after a nuclear war. A fascist party called </a:t>
            </a:r>
            <a:r>
              <a:rPr lang="en-GB" dirty="0" err="1">
                <a:solidFill>
                  <a:schemeClr val="bg1">
                    <a:lumMod val="75000"/>
                  </a:schemeClr>
                </a:solidFill>
                <a:effectLst>
                  <a:outerShdw blurRad="38100" dist="38100" dir="2700000" algn="tl">
                    <a:srgbClr val="000000">
                      <a:alpha val="43137"/>
                    </a:srgbClr>
                  </a:outerShdw>
                </a:effectLst>
              </a:rPr>
              <a:t>Norsefire</a:t>
            </a:r>
            <a:r>
              <a:rPr lang="en-GB" dirty="0">
                <a:solidFill>
                  <a:schemeClr val="bg1">
                    <a:lumMod val="75000"/>
                  </a:schemeClr>
                </a:solidFill>
                <a:effectLst>
                  <a:outerShdw blurRad="38100" dist="38100" dir="2700000" algn="tl">
                    <a:srgbClr val="000000">
                      <a:alpha val="43137"/>
                    </a:srgbClr>
                  </a:outerShdw>
                </a:effectLst>
              </a:rPr>
              <a:t> (National Front?) has exterminated its opponents in Concentration Camps.</a:t>
            </a:r>
          </a:p>
          <a:p>
            <a:pPr marL="0" indent="0">
              <a:buNone/>
            </a:pPr>
            <a:endParaRPr lang="en-GB" dirty="0">
              <a:solidFill>
                <a:schemeClr val="bg1">
                  <a:lumMod val="75000"/>
                </a:schemeClr>
              </a:solidFill>
              <a:effectLst>
                <a:outerShdw blurRad="38100" dist="38100" dir="2700000" algn="tl">
                  <a:srgbClr val="000000">
                    <a:alpha val="43137"/>
                  </a:srgbClr>
                </a:outerShdw>
              </a:effectLst>
            </a:endParaRPr>
          </a:p>
          <a:p>
            <a:pPr marL="0" indent="0">
              <a:buNone/>
            </a:pPr>
            <a:r>
              <a:rPr lang="en-GB" dirty="0">
                <a:solidFill>
                  <a:schemeClr val="bg1">
                    <a:lumMod val="75000"/>
                  </a:schemeClr>
                </a:solidFill>
                <a:effectLst>
                  <a:outerShdw blurRad="38100" dist="38100" dir="2700000" algn="tl">
                    <a:srgbClr val="000000">
                      <a:alpha val="43137"/>
                    </a:srgbClr>
                  </a:outerShdw>
                </a:effectLst>
              </a:rPr>
              <a:t>How might this correspond with your studies on other modules?</a:t>
            </a:r>
          </a:p>
        </p:txBody>
      </p:sp>
      <p:sp>
        <p:nvSpPr>
          <p:cNvPr id="4" name="Rectangle 3"/>
          <p:cNvSpPr/>
          <p:nvPr/>
        </p:nvSpPr>
        <p:spPr>
          <a:xfrm>
            <a:off x="0" y="6211669"/>
            <a:ext cx="9144000" cy="461665"/>
          </a:xfrm>
          <a:prstGeom prst="rect">
            <a:avLst/>
          </a:prstGeom>
        </p:spPr>
        <p:txBody>
          <a:bodyPr wrap="square">
            <a:spAutoFit/>
          </a:bodyPr>
          <a:lstStyle/>
          <a:p>
            <a:pPr algn="ctr"/>
            <a:r>
              <a:rPr lang="en-GB" sz="2400" b="1" dirty="0">
                <a:solidFill>
                  <a:schemeClr val="bg1">
                    <a:lumMod val="75000"/>
                  </a:schemeClr>
                </a:solidFill>
              </a:rPr>
              <a:t>"Strength Through Purity, Purity Through Faith"</a:t>
            </a:r>
          </a:p>
        </p:txBody>
      </p:sp>
      <p:sp>
        <p:nvSpPr>
          <p:cNvPr id="6" name="Slide Number Placeholder 6">
            <a:extLst>
              <a:ext uri="{FF2B5EF4-FFF2-40B4-BE49-F238E27FC236}">
                <a16:creationId xmlns:a16="http://schemas.microsoft.com/office/drawing/2014/main" id="{12760BF2-8590-4E10-873A-9640FCC08EF9}"/>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8</a:t>
            </a:fld>
            <a:endParaRPr lang="en-GB" dirty="0"/>
          </a:p>
        </p:txBody>
      </p:sp>
    </p:spTree>
    <p:extLst>
      <p:ext uri="{BB962C8B-B14F-4D97-AF65-F5344CB8AC3E}">
        <p14:creationId xmlns:p14="http://schemas.microsoft.com/office/powerpoint/2010/main" val="373251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wallpaperspot.com/wallpapers/v-for-vendetta-backgroun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 y="-91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5024"/>
            <a:ext cx="8229600" cy="871736"/>
          </a:xfrm>
        </p:spPr>
        <p:txBody>
          <a:bodyPr>
            <a:normAutofit/>
          </a:bodyPr>
          <a:lstStyle/>
          <a:p>
            <a:r>
              <a:rPr lang="en-GB" b="1" dirty="0">
                <a:solidFill>
                  <a:schemeClr val="bg1">
                    <a:lumMod val="75000"/>
                  </a:schemeClr>
                </a:solidFill>
                <a:effectLst>
                  <a:outerShdw blurRad="38100" dist="38100" dir="2700000" algn="tl">
                    <a:srgbClr val="000000">
                      <a:alpha val="43137"/>
                    </a:srgbClr>
                  </a:outerShdw>
                </a:effectLst>
              </a:rPr>
              <a:t>Plot Summary (Book 1)</a:t>
            </a:r>
          </a:p>
        </p:txBody>
      </p:sp>
      <p:sp>
        <p:nvSpPr>
          <p:cNvPr id="3" name="Content Placeholder 2"/>
          <p:cNvSpPr>
            <a:spLocks noGrp="1"/>
          </p:cNvSpPr>
          <p:nvPr>
            <p:ph idx="1"/>
          </p:nvPr>
        </p:nvSpPr>
        <p:spPr>
          <a:xfrm>
            <a:off x="179512" y="836712"/>
            <a:ext cx="8856984" cy="5832648"/>
          </a:xfrm>
        </p:spPr>
        <p:txBody>
          <a:bodyPr>
            <a:normAutofit fontScale="77500" lnSpcReduction="20000"/>
          </a:bodyPr>
          <a:lstStyle/>
          <a:p>
            <a:pPr marL="0" indent="0">
              <a:buNone/>
            </a:pPr>
            <a:r>
              <a:rPr lang="en-GB" i="1" dirty="0">
                <a:solidFill>
                  <a:schemeClr val="bg1">
                    <a:lumMod val="75000"/>
                  </a:schemeClr>
                </a:solidFill>
                <a:effectLst>
                  <a:outerShdw blurRad="38100" dist="38100" dir="2700000" algn="tl">
                    <a:srgbClr val="000000">
                      <a:alpha val="43137"/>
                    </a:srgbClr>
                  </a:outerShdw>
                </a:effectLst>
              </a:rPr>
              <a:t>Set in 1997 – camera Big Brother style ‘for your protection’,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Hammond is desperate and turns to prostitution although the first person she approaches turns out to be a government “</a:t>
            </a:r>
            <a:r>
              <a:rPr lang="en-GB" i="1" dirty="0" err="1">
                <a:solidFill>
                  <a:schemeClr val="bg1">
                    <a:lumMod val="75000"/>
                  </a:schemeClr>
                </a:solidFill>
                <a:effectLst>
                  <a:outerShdw blurRad="38100" dist="38100" dir="2700000" algn="tl">
                    <a:srgbClr val="000000">
                      <a:alpha val="43137"/>
                    </a:srgbClr>
                  </a:outerShdw>
                </a:effectLst>
              </a:rPr>
              <a:t>fingerman</a:t>
            </a:r>
            <a:r>
              <a:rPr lang="en-GB" i="1" dirty="0">
                <a:solidFill>
                  <a:schemeClr val="bg1">
                    <a:lumMod val="75000"/>
                  </a:schemeClr>
                </a:solidFill>
                <a:effectLst>
                  <a:outerShdw blurRad="38100" dist="38100" dir="2700000" algn="tl">
                    <a:srgbClr val="000000">
                      <a:alpha val="43137"/>
                    </a:srgbClr>
                  </a:outerShdw>
                </a:effectLst>
              </a:rPr>
              <a:t>”. She is rescued by “V” to leads her to view the Houses of Parliament as it is destroyed. </a:t>
            </a:r>
          </a:p>
          <a:p>
            <a:pPr marL="0" indent="0">
              <a:buNone/>
            </a:pPr>
            <a:r>
              <a:rPr lang="en-GB" i="1" dirty="0">
                <a:solidFill>
                  <a:schemeClr val="bg1">
                    <a:lumMod val="75000"/>
                  </a:schemeClr>
                </a:solidFill>
                <a:effectLst>
                  <a:outerShdw blurRad="38100" dist="38100" dir="2700000" algn="tl">
                    <a:srgbClr val="000000">
                      <a:alpha val="43137"/>
                    </a:srgbClr>
                  </a:outerShdw>
                </a:effectLst>
              </a:rPr>
              <a:t>Party leader, Adam Susan, orders an investigation to find him. In the meantime, V takes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to his home, ‘The Shadow Gallery’ – here V and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give a background to the dystopia – recession and the nuclear war.</a:t>
            </a:r>
          </a:p>
          <a:p>
            <a:pPr marL="0" indent="0">
              <a:buNone/>
            </a:pPr>
            <a:r>
              <a:rPr lang="en-GB" i="1" dirty="0">
                <a:solidFill>
                  <a:schemeClr val="bg1">
                    <a:lumMod val="75000"/>
                  </a:schemeClr>
                </a:solidFill>
                <a:effectLst>
                  <a:outerShdw blurRad="38100" dist="38100" dir="2700000" algn="tl">
                    <a:srgbClr val="000000">
                      <a:alpha val="43137"/>
                    </a:srgbClr>
                  </a:outerShdw>
                </a:effectLst>
              </a:rPr>
              <a:t>V begins his vendetta, first tormenting </a:t>
            </a:r>
            <a:r>
              <a:rPr lang="en-GB" i="1" dirty="0" err="1">
                <a:solidFill>
                  <a:schemeClr val="bg1">
                    <a:lumMod val="75000"/>
                  </a:schemeClr>
                </a:solidFill>
                <a:effectLst>
                  <a:outerShdw blurRad="38100" dist="38100" dir="2700000" algn="tl">
                    <a:srgbClr val="000000">
                      <a:alpha val="43137"/>
                    </a:srgbClr>
                  </a:outerShdw>
                </a:effectLst>
              </a:rPr>
              <a:t>Prothero</a:t>
            </a:r>
            <a:r>
              <a:rPr lang="en-GB" i="1" dirty="0">
                <a:solidFill>
                  <a:schemeClr val="bg1">
                    <a:lumMod val="75000"/>
                  </a:schemeClr>
                </a:solidFill>
                <a:effectLst>
                  <a:outerShdw blurRad="38100" dist="38100" dir="2700000" algn="tl">
                    <a:srgbClr val="000000">
                      <a:alpha val="43137"/>
                    </a:srgbClr>
                  </a:outerShdw>
                </a:effectLst>
              </a:rPr>
              <a:t> to insanity which reveals that V was at </a:t>
            </a:r>
            <a:r>
              <a:rPr lang="en-GB" i="1" dirty="0" err="1">
                <a:solidFill>
                  <a:schemeClr val="bg1">
                    <a:lumMod val="75000"/>
                  </a:schemeClr>
                </a:solidFill>
                <a:effectLst>
                  <a:outerShdw blurRad="38100" dist="38100" dir="2700000" algn="tl">
                    <a:srgbClr val="000000">
                      <a:alpha val="43137"/>
                    </a:srgbClr>
                  </a:outerShdw>
                </a:effectLst>
              </a:rPr>
              <a:t>Larkhill</a:t>
            </a:r>
            <a:r>
              <a:rPr lang="en-GB" i="1" dirty="0">
                <a:solidFill>
                  <a:schemeClr val="bg1">
                    <a:lumMod val="75000"/>
                  </a:schemeClr>
                </a:solidFill>
                <a:effectLst>
                  <a:outerShdw blurRad="38100" dist="38100" dir="2700000" algn="tl">
                    <a:srgbClr val="000000">
                      <a:alpha val="43137"/>
                    </a:srgbClr>
                  </a:outerShdw>
                </a:effectLst>
              </a:rPr>
              <a:t> 1993 a ‘resettlement camp’ and is identified as ‘the man from room V’.</a:t>
            </a:r>
          </a:p>
          <a:p>
            <a:pPr marL="0" indent="0">
              <a:buNone/>
            </a:pPr>
            <a:r>
              <a:rPr lang="en-GB" i="1" dirty="0">
                <a:solidFill>
                  <a:schemeClr val="bg1">
                    <a:lumMod val="75000"/>
                  </a:schemeClr>
                </a:solidFill>
                <a:effectLst>
                  <a:outerShdw blurRad="38100" dist="38100" dir="2700000" algn="tl">
                    <a:srgbClr val="000000">
                      <a:alpha val="43137"/>
                    </a:srgbClr>
                  </a:outerShdw>
                </a:effectLst>
              </a:rPr>
              <a:t>V’s next target is the hypocritical Bishop </a:t>
            </a:r>
            <a:r>
              <a:rPr lang="en-GB" i="1" dirty="0" err="1">
                <a:solidFill>
                  <a:schemeClr val="bg1">
                    <a:lumMod val="75000"/>
                  </a:schemeClr>
                </a:solidFill>
                <a:effectLst>
                  <a:outerShdw blurRad="38100" dist="38100" dir="2700000" algn="tl">
                    <a:srgbClr val="000000">
                      <a:alpha val="43137"/>
                    </a:srgbClr>
                  </a:outerShdw>
                </a:effectLst>
              </a:rPr>
              <a:t>Lilliman</a:t>
            </a:r>
            <a:r>
              <a:rPr lang="en-GB" i="1" dirty="0">
                <a:solidFill>
                  <a:schemeClr val="bg1">
                    <a:lumMod val="75000"/>
                  </a:schemeClr>
                </a:solidFill>
                <a:effectLst>
                  <a:outerShdw blurRad="38100" dist="38100" dir="2700000" algn="tl">
                    <a:srgbClr val="000000">
                      <a:alpha val="43137"/>
                    </a:srgbClr>
                  </a:outerShdw>
                </a:effectLst>
              </a:rPr>
              <a:t>. </a:t>
            </a:r>
            <a:r>
              <a:rPr lang="en-GB" i="1" dirty="0" err="1">
                <a:solidFill>
                  <a:schemeClr val="bg1">
                    <a:lumMod val="75000"/>
                  </a:schemeClr>
                </a:solidFill>
                <a:effectLst>
                  <a:outerShdw blurRad="38100" dist="38100" dir="2700000" algn="tl">
                    <a:srgbClr val="000000">
                      <a:alpha val="43137"/>
                    </a:srgbClr>
                  </a:outerShdw>
                </a:effectLst>
              </a:rPr>
              <a:t>Evey</a:t>
            </a:r>
            <a:r>
              <a:rPr lang="en-GB" i="1" dirty="0">
                <a:solidFill>
                  <a:schemeClr val="bg1">
                    <a:lumMod val="75000"/>
                  </a:schemeClr>
                </a:solidFill>
                <a:effectLst>
                  <a:outerShdw blurRad="38100" dist="38100" dir="2700000" algn="tl">
                    <a:srgbClr val="000000">
                      <a:alpha val="43137"/>
                    </a:srgbClr>
                  </a:outerShdw>
                </a:effectLst>
              </a:rPr>
              <a:t> acts as a means for V to get into his rooms although she hadn’t realised that V wanted to kill him.</a:t>
            </a:r>
          </a:p>
          <a:p>
            <a:pPr marL="0" indent="0">
              <a:buNone/>
            </a:pPr>
            <a:r>
              <a:rPr lang="en-GB" i="1" dirty="0">
                <a:solidFill>
                  <a:schemeClr val="bg1">
                    <a:lumMod val="75000"/>
                  </a:schemeClr>
                </a:solidFill>
                <a:effectLst>
                  <a:outerShdw blurRad="38100" dist="38100" dir="2700000" algn="tl">
                    <a:srgbClr val="000000">
                      <a:alpha val="43137"/>
                    </a:srgbClr>
                  </a:outerShdw>
                </a:effectLst>
              </a:rPr>
              <a:t>The final target </a:t>
            </a:r>
            <a:r>
              <a:rPr lang="en-GB" dirty="0">
                <a:solidFill>
                  <a:schemeClr val="bg1">
                    <a:lumMod val="75000"/>
                  </a:schemeClr>
                </a:solidFill>
              </a:rPr>
              <a:t>is </a:t>
            </a:r>
            <a:r>
              <a:rPr lang="en-GB" i="1" dirty="0">
                <a:solidFill>
                  <a:schemeClr val="bg1">
                    <a:lumMod val="75000"/>
                  </a:schemeClr>
                </a:solidFill>
              </a:rPr>
              <a:t>Delia </a:t>
            </a:r>
            <a:r>
              <a:rPr lang="en-GB" i="1" dirty="0" err="1">
                <a:solidFill>
                  <a:schemeClr val="bg1">
                    <a:lumMod val="75000"/>
                  </a:schemeClr>
                </a:solidFill>
              </a:rPr>
              <a:t>Surridge</a:t>
            </a:r>
            <a:r>
              <a:rPr lang="en-GB" i="1" dirty="0">
                <a:solidFill>
                  <a:schemeClr val="bg1">
                    <a:lumMod val="75000"/>
                  </a:schemeClr>
                </a:solidFill>
              </a:rPr>
              <a:t>, doctor at </a:t>
            </a:r>
            <a:r>
              <a:rPr lang="en-GB" i="1" dirty="0" err="1">
                <a:solidFill>
                  <a:schemeClr val="bg1">
                    <a:lumMod val="75000"/>
                  </a:schemeClr>
                </a:solidFill>
              </a:rPr>
              <a:t>Larkhill</a:t>
            </a:r>
            <a:r>
              <a:rPr lang="en-GB" i="1" dirty="0">
                <a:solidFill>
                  <a:schemeClr val="bg1">
                    <a:lumMod val="75000"/>
                  </a:schemeClr>
                </a:solidFill>
              </a:rPr>
              <a:t>. Her diary gives the background to the events at </a:t>
            </a:r>
            <a:r>
              <a:rPr lang="en-GB" i="1" dirty="0" err="1">
                <a:solidFill>
                  <a:schemeClr val="bg1">
                    <a:lumMod val="75000"/>
                  </a:schemeClr>
                </a:solidFill>
              </a:rPr>
              <a:t>Larkhill</a:t>
            </a:r>
            <a:endParaRPr lang="en-GB" i="1" dirty="0">
              <a:solidFill>
                <a:schemeClr val="bg1">
                  <a:lumMod val="75000"/>
                </a:schemeClr>
              </a:solidFill>
              <a:effectLst>
                <a:outerShdw blurRad="38100" dist="38100" dir="2700000" algn="tl">
                  <a:srgbClr val="000000">
                    <a:alpha val="43137"/>
                  </a:srgbClr>
                </a:outerShdw>
              </a:effectLst>
            </a:endParaRPr>
          </a:p>
        </p:txBody>
      </p:sp>
      <p:sp>
        <p:nvSpPr>
          <p:cNvPr id="5" name="Slide Number Placeholder 6">
            <a:extLst>
              <a:ext uri="{FF2B5EF4-FFF2-40B4-BE49-F238E27FC236}">
                <a16:creationId xmlns:a16="http://schemas.microsoft.com/office/drawing/2014/main" id="{7EB5473C-B831-4360-8C63-69EE2C671EF9}"/>
              </a:ext>
            </a:extLst>
          </p:cNvPr>
          <p:cNvSpPr>
            <a:spLocks noGrp="1"/>
          </p:cNvSpPr>
          <p:nvPr>
            <p:ph type="sldNum" sz="quarter" idx="12"/>
          </p:nvPr>
        </p:nvSpPr>
        <p:spPr>
          <a:xfrm>
            <a:off x="8109918" y="6256322"/>
            <a:ext cx="842817" cy="413038"/>
          </a:xfrm>
        </p:spPr>
        <p:txBody>
          <a:bodyPr/>
          <a:lstStyle/>
          <a:p>
            <a:fld id="{E718203D-D17C-45A4-B169-79A6A80EB81C}" type="slidenum">
              <a:rPr lang="en-GB" sz="4400" smtClean="0"/>
              <a:t>9</a:t>
            </a:fld>
            <a:endParaRPr lang="en-GB" dirty="0"/>
          </a:p>
        </p:txBody>
      </p:sp>
    </p:spTree>
    <p:extLst>
      <p:ext uri="{BB962C8B-B14F-4D97-AF65-F5344CB8AC3E}">
        <p14:creationId xmlns:p14="http://schemas.microsoft.com/office/powerpoint/2010/main" val="706930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4503</TotalTime>
  <Words>1870</Words>
  <Application>Microsoft Office PowerPoint</Application>
  <PresentationFormat>On-screen Show (4:3)</PresentationFormat>
  <Paragraphs>142</Paragraphs>
  <Slides>39</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Alternative London</vt:lpstr>
      <vt:lpstr>Today’s session</vt:lpstr>
      <vt:lpstr>PowerPoint Presentation</vt:lpstr>
      <vt:lpstr>PowerPoint Presentation</vt:lpstr>
      <vt:lpstr>Alan Moore (born 18 November 1953)</vt:lpstr>
      <vt:lpstr>Alan Moore (born 18 November 1953)</vt:lpstr>
      <vt:lpstr>PowerPoint Presentation</vt:lpstr>
      <vt:lpstr>V FOR VENDETTA</vt:lpstr>
      <vt:lpstr>Plot Summary (Book 1)</vt:lpstr>
      <vt:lpstr>Plot Summary (Book 2)</vt:lpstr>
      <vt:lpstr>Plot Summary (Book 3)</vt:lpstr>
      <vt:lpstr>PowerPoint Presentation</vt:lpstr>
      <vt:lpstr>PowerPoint Presentation</vt:lpstr>
      <vt:lpstr>PowerPoint Presentation</vt:lpstr>
      <vt:lpstr>PowerPoint Presentation</vt:lpstr>
      <vt:lpstr>The Totalitarian Regime</vt:lpstr>
      <vt:lpstr>Dystopian literatures?</vt:lpstr>
      <vt:lpstr>Dystopian literatures?</vt:lpstr>
      <vt:lpstr>Dystopian literatures?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Jon Mackley</cp:lastModifiedBy>
  <cp:revision>79</cp:revision>
  <dcterms:created xsi:type="dcterms:W3CDTF">2012-04-10T22:35:51Z</dcterms:created>
  <dcterms:modified xsi:type="dcterms:W3CDTF">2020-04-09T14:21:43Z</dcterms:modified>
</cp:coreProperties>
</file>